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3"/>
  </p:notesMasterIdLst>
  <p:sldIdLst>
    <p:sldId id="256" r:id="rId5"/>
    <p:sldId id="332" r:id="rId6"/>
    <p:sldId id="373" r:id="rId7"/>
    <p:sldId id="360" r:id="rId8"/>
    <p:sldId id="369" r:id="rId9"/>
    <p:sldId id="372" r:id="rId10"/>
    <p:sldId id="374" r:id="rId11"/>
    <p:sldId id="405" r:id="rId12"/>
    <p:sldId id="418" r:id="rId13"/>
    <p:sldId id="419" r:id="rId14"/>
    <p:sldId id="420" r:id="rId15"/>
    <p:sldId id="421" r:id="rId16"/>
    <p:sldId id="422" r:id="rId17"/>
    <p:sldId id="423" r:id="rId18"/>
    <p:sldId id="425" r:id="rId19"/>
    <p:sldId id="426" r:id="rId20"/>
    <p:sldId id="424" r:id="rId21"/>
    <p:sldId id="427" r:id="rId22"/>
  </p:sldIdLst>
  <p:sldSz cx="9144000" cy="6858000" type="screen4x3"/>
  <p:notesSz cx="7099300" cy="10234613"/>
  <p:embeddedFontLst>
    <p:embeddedFont>
      <p:font typeface="Bahiana" panose="020B0604020202020204" charset="0"/>
      <p:regular r:id="rId24"/>
    </p:embeddedFont>
    <p:embeddedFont>
      <p:font typeface="Dosis" panose="020B0604020202020204" charset="0"/>
      <p:regular r:id="rId25"/>
      <p:bold r:id="rId26"/>
    </p:embeddedFont>
    <p:embeddedFont>
      <p:font typeface="ＭＳ Ｐゴシック" panose="020B0600070205080204" pitchFamily="34" charset="-128"/>
      <p:regular r:id="rId27"/>
    </p:embeddedFont>
    <p:embeddedFont>
      <p:font typeface="Jockey One" panose="020B0604020202020204" charset="-1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4" autoAdjust="0"/>
    <p:restoredTop sz="94660"/>
  </p:normalViewPr>
  <p:slideViewPr>
    <p:cSldViewPr>
      <p:cViewPr varScale="1">
        <p:scale>
          <a:sx n="70" d="100"/>
          <a:sy n="70" d="100"/>
        </p:scale>
        <p:origin x="17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82988EF-B3CE-4D03-A898-CF8EE7259981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12F461E-260A-4C05-9B0C-1EF4F7CC62C0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442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F461E-260A-4C05-9B0C-1EF4F7CC62C0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22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194" name="Picture 2" descr="\\jbfileva\Kids\GAP\call outs\PNG\waterexplorer_logo_blue_UK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653852"/>
            <a:ext cx="579756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4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1266" name="Picture 2" descr="\\jbfileva\Kids\GAP\call outs\PNG\explorer_B_binoculars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212976"/>
            <a:ext cx="1521365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290" name="Picture 2" descr="\\jbfileva\Kids\GAP\call outs\PNG\explorer_C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429000"/>
            <a:ext cx="2960392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314" name="Picture 2" descr="\\jbfileva\Kids\GAP\call outs\PNG\explorer_D_backflip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0730" y="3284984"/>
            <a:ext cx="3849209" cy="24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739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027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Fresher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91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jbfileva\Kids\GAP\call outs\PNG\topic background waves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027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Fresher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2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9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05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9" name="Picture 3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754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22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33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76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Fresher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jbfileva\Kids\GAP\call outs\PNG\topic freshe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79479" y="-1175289"/>
            <a:ext cx="6853809" cy="92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170" name="Picture 2" descr="\\jbfileva\Kids\GAP\call outs\PNG\topic_icon_fresh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7" name="Group 16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955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051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GLOBAL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jbfileva\Kids\GAP\call outs\PNG\topic background waves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562" y="0"/>
            <a:ext cx="9161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051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GLOBAL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35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Picture 3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71638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04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5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8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Global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globa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11054" y="-1174950"/>
            <a:ext cx="6885384" cy="91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146" name="Picture 2" descr="\\jbfileva\Kids\GAP\call outs\PNG\topic_icon_global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83822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20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7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secret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jbfileva\Kids\GAP\call outs\PNG\topic background wave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7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smtClean="0">
                <a:solidFill>
                  <a:schemeClr val="bg1"/>
                </a:solidFill>
                <a:latin typeface="Bahiana" pitchFamily="50" charset="0"/>
              </a:rPr>
              <a:t>secret</a:t>
            </a:r>
            <a:r>
              <a:rPr lang="en-GB" sz="9600" baseline="0" smtClean="0">
                <a:solidFill>
                  <a:schemeClr val="bg1"/>
                </a:solidFill>
                <a:latin typeface="Bahiana" pitchFamily="50" charset="0"/>
              </a:rPr>
              <a:t> 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64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000" y="187200"/>
            <a:ext cx="1002513" cy="14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76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483768" y="1350123"/>
            <a:ext cx="4115916" cy="4149546"/>
            <a:chOff x="2195736" y="1251972"/>
            <a:chExt cx="4115916" cy="4149546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1251972"/>
              <a:ext cx="4115916" cy="414954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2555776" y="1480085"/>
              <a:ext cx="36004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37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19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Hidden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hidden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2" y="-1143001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2" name="Picture 2" descr="\\jbfileva\Kids\GAP\call outs\PNG\topic_icon_hidden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600" y="525600"/>
            <a:ext cx="546163" cy="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19" name="Picture 18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62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4099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PRECIOUS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9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Waves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jbfileva\Kids\GAP\call outs\PNG\topic background waves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4099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395536" y="3645024"/>
            <a:ext cx="7952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smtClean="0">
                <a:solidFill>
                  <a:schemeClr val="bg1"/>
                </a:solidFill>
                <a:latin typeface="Bahiana" pitchFamily="50" charset="0"/>
              </a:rPr>
              <a:t>PRECIOUS</a:t>
            </a:r>
            <a:r>
              <a:rPr lang="en-GB" sz="9600" baseline="0" dirty="0" smtClean="0">
                <a:solidFill>
                  <a:schemeClr val="bg1"/>
                </a:solidFill>
                <a:latin typeface="Bahiana" pitchFamily="50" charset="0"/>
              </a:rPr>
              <a:t> water</a:t>
            </a:r>
            <a:endParaRPr lang="en-GB" sz="9600" dirty="0">
              <a:solidFill>
                <a:schemeClr val="bg1"/>
              </a:solidFill>
              <a:latin typeface="Bahian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98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4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924624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8640"/>
            <a:ext cx="1003176" cy="148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5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483768" y="1350123"/>
            <a:ext cx="4115916" cy="4149546"/>
            <a:chOff x="2195736" y="1251972"/>
            <a:chExt cx="4115916" cy="4149546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5736" y="1251972"/>
              <a:ext cx="4115916" cy="414954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555776" y="1480085"/>
              <a:ext cx="3600400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  <a:endParaRPr lang="en-GB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367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4788024" y="1519200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6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recious Wate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jbfileva\Kids\GAP\call outs\PNG\topic precious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123416" y="-1162584"/>
            <a:ext cx="6860655" cy="918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395536" y="476672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3" descr="\\jbfileva\Kids\GAP\call outs\PNG\topic_icon_preciouswater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4869" y="524868"/>
            <a:ext cx="546163" cy="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467544" y="525600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Jockey One" pitchFamily="50" charset="-18"/>
              </a:rPr>
              <a:t>Headline</a:t>
            </a:r>
            <a:endParaRPr lang="en-GB" sz="4800" baseline="0" dirty="0" smtClean="0">
              <a:latin typeface="Jockey One" pitchFamily="50" charset="-18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99964" y="1519624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Dosis" pitchFamily="50" charset="0"/>
              </a:rPr>
              <a:t>Body</a:t>
            </a:r>
            <a:r>
              <a:rPr lang="en-GB" baseline="0" dirty="0" smtClean="0">
                <a:latin typeface="Dosis" pitchFamily="50" charset="0"/>
              </a:rPr>
              <a:t> copy,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 </a:t>
            </a:r>
          </a:p>
          <a:p>
            <a:endParaRPr lang="en-GB" baseline="0" dirty="0" smtClean="0">
              <a:latin typeface="Dosis" pitchFamily="50" charset="0"/>
            </a:endParaRPr>
          </a:p>
          <a:p>
            <a:r>
              <a:rPr lang="en-GB" baseline="0" dirty="0" smtClean="0">
                <a:latin typeface="Dosis" pitchFamily="50" charset="0"/>
              </a:rPr>
              <a:t>body copy</a:t>
            </a:r>
            <a:endParaRPr lang="en-GB" dirty="0" smtClean="0">
              <a:latin typeface="Dosis" pitchFamily="50" charset="0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993467" y="1412776"/>
            <a:ext cx="4610981" cy="2186374"/>
            <a:chOff x="3993467" y="1412776"/>
            <a:chExt cx="4610981" cy="2186374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93467" y="1412776"/>
              <a:ext cx="4610981" cy="50750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4067944" y="1844824"/>
              <a:ext cx="449225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dirty="0" smtClean="0">
                <a:latin typeface="Dosis" pitchFamily="50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4953592" y="3454249"/>
            <a:ext cx="3650856" cy="2423023"/>
            <a:chOff x="4953592" y="3454249"/>
            <a:chExt cx="3650856" cy="2423023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53592" y="3454249"/>
              <a:ext cx="3650856" cy="242302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 userDrawn="1"/>
          </p:nvSpPr>
          <p:spPr>
            <a:xfrm>
              <a:off x="6084168" y="3861048"/>
              <a:ext cx="236378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Dosis" pitchFamily="50" charset="0"/>
                </a:rPr>
                <a:t>Body</a:t>
              </a:r>
              <a:r>
                <a:rPr lang="en-GB" baseline="0" dirty="0" smtClean="0">
                  <a:latin typeface="Dosis" pitchFamily="50" charset="0"/>
                </a:rPr>
                <a:t> copy,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 </a:t>
              </a:r>
            </a:p>
            <a:p>
              <a:endParaRPr lang="en-GB" baseline="0" dirty="0" smtClean="0">
                <a:latin typeface="Dosis" pitchFamily="50" charset="0"/>
              </a:endParaRPr>
            </a:p>
            <a:p>
              <a:r>
                <a:rPr lang="en-GB" baseline="0" dirty="0" smtClean="0">
                  <a:latin typeface="Dosis" pitchFamily="50" charset="0"/>
                </a:rPr>
                <a:t>body copy</a:t>
              </a:r>
            </a:p>
            <a:p>
              <a:endParaRPr lang="en-GB" baseline="0" dirty="0" smtClean="0">
                <a:latin typeface="Dosis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03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3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1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01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4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751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44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040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860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1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pe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4" descr="\\jbfileva\Kids\GAP\call outs\PNG\banner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5497090"/>
            <a:ext cx="5187950" cy="88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00" y="655200"/>
            <a:ext cx="579742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23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47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jbfileva\Kids\GAP\call outs\PNG\water_background_darkblue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5537200"/>
            <a:ext cx="9144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0242" name="Picture 2" descr="\\jbfileva\Kids\GAP\call outs\PNG\explorer_A_speechbubble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944" y="3356992"/>
            <a:ext cx="2661560" cy="246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62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B827D-81E1-4030-90C8-F65919CC715C}" type="datetimeFigureOut">
              <a:rPr lang="en-GB" smtClean="0"/>
              <a:pPr/>
              <a:t>12/06/2015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0C005-9B28-49F0-9870-095D982F214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7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651" r:id="rId8"/>
    <p:sldLayoutId id="2147483667" r:id="rId9"/>
    <p:sldLayoutId id="2147483668" r:id="rId10"/>
    <p:sldLayoutId id="2147483669" r:id="rId11"/>
    <p:sldLayoutId id="2147483670" r:id="rId12"/>
    <p:sldLayoutId id="2147483655" r:id="rId13"/>
    <p:sldLayoutId id="2147483671" r:id="rId14"/>
    <p:sldLayoutId id="2147483700" r:id="rId15"/>
    <p:sldLayoutId id="2147483701" r:id="rId16"/>
    <p:sldLayoutId id="2147483660" r:id="rId17"/>
    <p:sldLayoutId id="2147483690" r:id="rId18"/>
    <p:sldLayoutId id="2147483680" r:id="rId19"/>
    <p:sldLayoutId id="2147483687" r:id="rId20"/>
    <p:sldLayoutId id="2147483661" r:id="rId21"/>
    <p:sldLayoutId id="2147483672" r:id="rId22"/>
    <p:sldLayoutId id="2147483662" r:id="rId23"/>
    <p:sldLayoutId id="2147483702" r:id="rId24"/>
    <p:sldLayoutId id="2147483691" r:id="rId25"/>
    <p:sldLayoutId id="2147483681" r:id="rId26"/>
    <p:sldLayoutId id="2147483686" r:id="rId27"/>
    <p:sldLayoutId id="2147483663" r:id="rId28"/>
    <p:sldLayoutId id="2147483673" r:id="rId29"/>
    <p:sldLayoutId id="2147483664" r:id="rId30"/>
    <p:sldLayoutId id="2147483703" r:id="rId31"/>
    <p:sldLayoutId id="2147483692" r:id="rId32"/>
    <p:sldLayoutId id="2147483682" r:id="rId33"/>
    <p:sldLayoutId id="2147483685" r:id="rId34"/>
    <p:sldLayoutId id="2147483665" r:id="rId35"/>
    <p:sldLayoutId id="2147483674" r:id="rId36"/>
    <p:sldLayoutId id="2147483666" r:id="rId37"/>
    <p:sldLayoutId id="2147483704" r:id="rId38"/>
    <p:sldLayoutId id="2147483693" r:id="rId39"/>
    <p:sldLayoutId id="2147483683" r:id="rId40"/>
    <p:sldLayoutId id="2147483684" r:id="rId41"/>
    <p:sldLayoutId id="2147483650" r:id="rId42"/>
    <p:sldLayoutId id="2147483652" r:id="rId43"/>
    <p:sldLayoutId id="2147483653" r:id="rId44"/>
    <p:sldLayoutId id="2147483654" r:id="rId45"/>
    <p:sldLayoutId id="2147483656" r:id="rId46"/>
    <p:sldLayoutId id="2147483657" r:id="rId47"/>
    <p:sldLayoutId id="2147483658" r:id="rId48"/>
    <p:sldLayoutId id="2147483659" r:id="rId4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57301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Jockey One" panose="020B0604020202020204" charset="-18"/>
              </a:rPr>
              <a:t>PAPAGIO</a:t>
            </a:r>
          </a:p>
          <a:p>
            <a:r>
              <a:rPr lang="en-GB" sz="2800" dirty="0" err="1" smtClean="0">
                <a:latin typeface="Jockey One" panose="020B0604020202020204" charset="-18"/>
              </a:rPr>
              <a:t>I.C.Camozzi</a:t>
            </a:r>
            <a:r>
              <a:rPr lang="en-GB" sz="2800" dirty="0" smtClean="0">
                <a:latin typeface="Jockey One" panose="020B0604020202020204" charset="-18"/>
              </a:rPr>
              <a:t>- Papa </a:t>
            </a:r>
            <a:r>
              <a:rPr lang="en-GB" sz="2800" smtClean="0">
                <a:latin typeface="Jockey One" panose="020B0604020202020204" charset="-18"/>
              </a:rPr>
              <a:t>Giovanni XXIII</a:t>
            </a:r>
            <a:endParaRPr lang="en-GB" sz="2800" dirty="0" smtClean="0">
              <a:latin typeface="Jockey One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0763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44464"/>
            <a:ext cx="6624736" cy="49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63" y="214185"/>
            <a:ext cx="3671627" cy="53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17" y="147610"/>
            <a:ext cx="4080872" cy="52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265244"/>
            <a:ext cx="6768752" cy="63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6694"/>
            <a:ext cx="5976664" cy="64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30" y="694283"/>
            <a:ext cx="3779912" cy="516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92" y="248629"/>
            <a:ext cx="3697006" cy="52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E:\acqua oratorio\DSC_7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296018" cy="2203938"/>
          </a:xfrm>
          <a:prstGeom prst="rect">
            <a:avLst/>
          </a:prstGeom>
          <a:noFill/>
        </p:spPr>
      </p:pic>
      <p:pic>
        <p:nvPicPr>
          <p:cNvPr id="6" name="Picture 2" descr="E:\acqua oratorio\DSC_7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60648"/>
            <a:ext cx="3159058" cy="2120583"/>
          </a:xfrm>
          <a:prstGeom prst="rect">
            <a:avLst/>
          </a:prstGeom>
          <a:noFill/>
        </p:spPr>
      </p:pic>
      <p:pic>
        <p:nvPicPr>
          <p:cNvPr id="8" name="Picture 3" descr="E:\acqua oratorio\DSC_69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1047492" y="2489012"/>
            <a:ext cx="2642738" cy="3226570"/>
          </a:xfrm>
          <a:prstGeom prst="rect">
            <a:avLst/>
          </a:prstGeom>
          <a:noFill/>
        </p:spPr>
      </p:pic>
      <p:pic>
        <p:nvPicPr>
          <p:cNvPr id="9" name="Picture 2" descr="E:\acqua oratorio\DSC_7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780928"/>
            <a:ext cx="3956048" cy="2356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87189" y="2397785"/>
            <a:ext cx="2546083" cy="4032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E:\acqua oratorio\DSC_7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4050012" cy="2558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97858" y="2949562"/>
            <a:ext cx="3734837" cy="3240000"/>
            <a:chOff x="5227887" y="525600"/>
            <a:chExt cx="3734837" cy="3240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7887" y="525600"/>
              <a:ext cx="3734837" cy="3240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36731" y="1134301"/>
              <a:ext cx="31635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219</a:t>
              </a:r>
            </a:p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hanno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cambiato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loro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abitudini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grazie al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contributo</a:t>
              </a:r>
              <a:endParaRPr lang="en-GB" b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</p:grpSp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7DA9BE-14C4-4630-B109-8F31656CDA72}" type="slidenum">
              <a:rPr lang="en-US" altLang="en-US" smtClean="0">
                <a:solidFill>
                  <a:schemeClr val="bg1"/>
                </a:solidFill>
                <a:latin typeface="Gill Sans Light" charset="0"/>
              </a:rPr>
              <a:pPr/>
              <a:t>2</a:t>
            </a:fld>
            <a:endParaRPr lang="en-US" altLang="en-US" smtClean="0">
              <a:solidFill>
                <a:schemeClr val="bg1"/>
              </a:solidFill>
              <a:latin typeface="Gill Sans Light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496" y="404664"/>
            <a:ext cx="3734837" cy="3240000"/>
            <a:chOff x="261099" y="1379677"/>
            <a:chExt cx="3734837" cy="3240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099" y="1379677"/>
              <a:ext cx="3734837" cy="3240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44341" y="2112531"/>
              <a:ext cx="31635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Attraverso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sfide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e le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attività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la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squadra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ha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raggiunto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774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endParaRPr lang="en-GB" b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411760" y="1916832"/>
            <a:ext cx="3734837" cy="3240000"/>
            <a:chOff x="2987824" y="3071845"/>
            <a:chExt cx="3734837" cy="3240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824" y="3071845"/>
              <a:ext cx="3734837" cy="3240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460" y="3618803"/>
              <a:ext cx="31635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La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tua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squadra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è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riuscita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a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coinvolgere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661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persone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nelle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attività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e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nelle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campagne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di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sensibilizzazione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al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risparmio</a:t>
              </a:r>
              <a:r>
                <a:rPr lang="en-GB" b="1" dirty="0" smtClean="0">
                  <a:solidFill>
                    <a:schemeClr val="bg1"/>
                  </a:solidFill>
                  <a:latin typeface="Dosis" pitchFamily="50" charset="0"/>
                </a:rPr>
                <a:t> </a:t>
              </a:r>
              <a:r>
                <a:rPr lang="en-GB" b="1" dirty="0" err="1" smtClean="0">
                  <a:solidFill>
                    <a:schemeClr val="bg1"/>
                  </a:solidFill>
                  <a:latin typeface="Dosis" pitchFamily="50" charset="0"/>
                </a:rPr>
                <a:t>idrico</a:t>
              </a:r>
              <a:endParaRPr lang="en-GB" b="1" i="1" baseline="0" dirty="0" smtClean="0">
                <a:solidFill>
                  <a:schemeClr val="bg1"/>
                </a:solidFill>
                <a:latin typeface="Dosis" pitchFamily="50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14367" y="3474787"/>
              <a:ext cx="18473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3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22" y="5649855"/>
            <a:ext cx="864096" cy="1048821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517" y="5253811"/>
            <a:ext cx="1148767" cy="792088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1" y="3680381"/>
            <a:ext cx="1127189" cy="80441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067944" y="260648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RISULTATI RAGGIUNTI NELL’IMPLEMENTAZIONE DELLE ATTIVITA’ IN TERMINI QUANTITATIVI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355976" y="404664"/>
            <a:ext cx="453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RISULTATI RAGGIUNTI CON IL FESTIVAL DELL’ ACQUA IN TERMINI QUANTITATIVI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898" y="996319"/>
            <a:ext cx="3731075" cy="32433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6462" y="1807323"/>
            <a:ext cx="3731075" cy="324335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0105" y="2929819"/>
            <a:ext cx="3737172" cy="323725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87637" y="1268760"/>
            <a:ext cx="216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Attraverso le sfide e le attività la tua squadra ha raggiunto </a:t>
            </a:r>
          </a:p>
          <a:p>
            <a:pPr algn="ctr"/>
            <a:r>
              <a:rPr lang="it-IT" b="1" dirty="0" smtClean="0">
                <a:solidFill>
                  <a:srgbClr val="FFFFFF"/>
                </a:solidFill>
              </a:rPr>
              <a:t>450 persone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401355" y="1999662"/>
            <a:ext cx="23593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La tua squadra è riuscita a coinvolgere 300 persone nelle attività e nelle campagne di sensibilizzazione al risparmio idrico </a:t>
            </a:r>
            <a:endParaRPr lang="it-IT" b="1" dirty="0">
              <a:solidFill>
                <a:srgbClr val="FFFFFF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390172" y="3292323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FFFFFF"/>
                </a:solidFill>
              </a:rPr>
              <a:t>146</a:t>
            </a:r>
          </a:p>
          <a:p>
            <a:pPr algn="ctr"/>
            <a:r>
              <a:rPr lang="it-IT" b="1" dirty="0" smtClean="0">
                <a:solidFill>
                  <a:srgbClr val="FFFFFF"/>
                </a:solidFill>
              </a:rPr>
              <a:t>Persone hanno cambiato le loro abitudini grazie al tuo contributo</a:t>
            </a:r>
            <a:endParaRPr lang="it-IT" b="1" dirty="0">
              <a:solidFill>
                <a:srgbClr val="FFFFFF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684" y="4367280"/>
            <a:ext cx="1127858" cy="80474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26044" y="5100098"/>
            <a:ext cx="1152244" cy="79254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25670" y="5745449"/>
            <a:ext cx="865707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3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3956" y="692696"/>
            <a:ext cx="6570291" cy="464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1268760"/>
            <a:ext cx="677108" cy="374441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LA TUA SQUADRA HA RISPARMIATO</a:t>
            </a:r>
            <a:endParaRPr lang="en-GB" sz="32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764704"/>
            <a:ext cx="5762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smtClean="0">
                <a:solidFill>
                  <a:srgbClr val="FFFFFF"/>
                </a:solidFill>
                <a:latin typeface="Bahiana" panose="00000500000000000000" pitchFamily="50" charset="0"/>
              </a:rPr>
              <a:t>3534</a:t>
            </a:r>
            <a:r>
              <a:rPr lang="en-GB" sz="44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LITRI D’ACQUA PER ANNO</a:t>
            </a:r>
            <a:endParaRPr lang="en-GB" sz="44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783" y="2564904"/>
            <a:ext cx="4031772" cy="3732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6636" y="2754505"/>
            <a:ext cx="2197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Sufficienti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 per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riempire</a:t>
            </a:r>
            <a:r>
              <a:rPr lang="en-GB" sz="2000" dirty="0">
                <a:solidFill>
                  <a:srgbClr val="FFFFFF"/>
                </a:solidFill>
                <a:latin typeface="Dosis" panose="02010503020202060003" pitchFamily="2" charset="0"/>
              </a:rPr>
              <a:t> 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36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vasche</a:t>
            </a:r>
            <a:r>
              <a:rPr lang="en-GB" sz="2000" dirty="0" smtClean="0">
                <a:solidFill>
                  <a:srgbClr val="FFFFFF"/>
                </a:solidFill>
                <a:latin typeface="Dosis" panose="02010503020202060003" pitchFamily="2" charset="0"/>
              </a:rPr>
              <a:t> da </a:t>
            </a:r>
            <a:r>
              <a:rPr lang="en-GB" sz="2000" dirty="0" err="1" smtClean="0">
                <a:solidFill>
                  <a:srgbClr val="FFFFFF"/>
                </a:solidFill>
                <a:latin typeface="Dosis" panose="02010503020202060003" pitchFamily="2" charset="0"/>
              </a:rPr>
              <a:t>bagno</a:t>
            </a:r>
            <a:endParaRPr lang="en-GB" sz="2000" dirty="0">
              <a:solidFill>
                <a:srgbClr val="FFFFFF"/>
              </a:solidFill>
              <a:latin typeface="Dosis" panose="0201050302020206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3713528" cy="38382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10"/>
            <a:ext cx="6570291" cy="46445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93006" y="277843"/>
            <a:ext cx="605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La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tua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squadra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ha </a:t>
            </a:r>
            <a:r>
              <a:rPr lang="en-GB" sz="36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risparmiato</a:t>
            </a:r>
            <a:r>
              <a:rPr lang="en-GB" sz="3600" dirty="0">
                <a:solidFill>
                  <a:srgbClr val="FFFFFF"/>
                </a:solidFill>
                <a:latin typeface="Bahiana" panose="00000500000000000000" pitchFamily="50" charset="0"/>
              </a:rPr>
              <a:t> </a:t>
            </a:r>
            <a:r>
              <a:rPr lang="en-GB" sz="36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1,216049</a:t>
            </a:r>
            <a:endParaRPr lang="en-GB" sz="36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11294" y="633020"/>
            <a:ext cx="677108" cy="3852429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GB" sz="32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Tonnellate</a:t>
            </a:r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di </a:t>
            </a:r>
            <a:r>
              <a:rPr lang="en-GB" sz="3200" dirty="0" err="1" smtClean="0">
                <a:solidFill>
                  <a:srgbClr val="FFFFFF"/>
                </a:solidFill>
                <a:latin typeface="Bahiana" panose="00000500000000000000" pitchFamily="50" charset="0"/>
              </a:rPr>
              <a:t>carbone</a:t>
            </a:r>
            <a:r>
              <a:rPr lang="en-GB" sz="32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 per anno</a:t>
            </a:r>
            <a:endParaRPr lang="en-GB" sz="3200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116116" y="4775391"/>
            <a:ext cx="596818" cy="62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-2638238" y="764704"/>
            <a:ext cx="6156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 smtClean="0"/>
              <a:t>			</a:t>
            </a:r>
            <a:endParaRPr lang="it-IT" dirty="0"/>
          </a:p>
          <a:p>
            <a:endParaRPr lang="it-IT" dirty="0"/>
          </a:p>
          <a:p>
            <a:r>
              <a:rPr lang="it-IT" dirty="0" smtClean="0"/>
              <a:t>		                   </a:t>
            </a:r>
            <a:r>
              <a:rPr lang="it-IT" b="1" dirty="0" smtClean="0">
                <a:solidFill>
                  <a:srgbClr val="FFFFFF"/>
                </a:solidFill>
              </a:rPr>
              <a:t>equivalente alla CO2 prodotta da</a:t>
            </a:r>
          </a:p>
          <a:p>
            <a:r>
              <a:rPr lang="it-IT" b="1" dirty="0" smtClean="0">
                <a:solidFill>
                  <a:srgbClr val="FFFFFF"/>
                </a:solidFill>
              </a:rPr>
              <a:t>				134.877 lampadine</a:t>
            </a:r>
          </a:p>
          <a:p>
            <a:endParaRPr lang="it-IT" b="1" dirty="0" smtClean="0">
              <a:solidFill>
                <a:srgbClr val="FFFFFF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95" y="1674225"/>
            <a:ext cx="3261367" cy="3547879"/>
          </a:xfrm>
          <a:prstGeom prst="rect">
            <a:avLst/>
          </a:prstGeom>
        </p:spPr>
      </p:pic>
      <p:pic>
        <p:nvPicPr>
          <p:cNvPr id="10" name="Picture 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2492896"/>
            <a:ext cx="504825" cy="752475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36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54751"/>
            <a:ext cx="1712632" cy="19343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73016"/>
            <a:ext cx="2034558" cy="16079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640" y="3867590"/>
            <a:ext cx="2034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  <a:latin typeface="Bahiana" panose="00000500000000000000" pitchFamily="50" charset="0"/>
              </a:rPr>
              <a:t>it’s over to you!</a:t>
            </a:r>
            <a:endParaRPr lang="en-GB" dirty="0">
              <a:solidFill>
                <a:srgbClr val="FFFFFF"/>
              </a:solidFill>
              <a:latin typeface="Bahiana" panose="00000500000000000000" pitchFamily="50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98" y="353124"/>
            <a:ext cx="5288776" cy="56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750" y="576144"/>
            <a:ext cx="5325218" cy="585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9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06" y="103795"/>
            <a:ext cx="4293973" cy="59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57" y="823783"/>
            <a:ext cx="5825179" cy="44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53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ter Explore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8A1C9D4345364A8275B435F9D365F5" ma:contentTypeVersion="0" ma:contentTypeDescription="Create a new document." ma:contentTypeScope="" ma:versionID="3620cc3d5e65cce75dc0526bbf1977b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F3B659-C710-4D80-BF34-E03DBEA62B26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A74EEED-A8E9-49F5-A888-B935FEFE12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2B65D2D-728A-4824-914E-2AC26C3C1A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2097</TotalTime>
  <Words>146</Words>
  <Application>Microsoft Office PowerPoint</Application>
  <PresentationFormat>Presentazione su schermo (4:3)</PresentationFormat>
  <Paragraphs>26</Paragraphs>
  <Slides>18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Bahiana</vt:lpstr>
      <vt:lpstr>Arial</vt:lpstr>
      <vt:lpstr>Dosis</vt:lpstr>
      <vt:lpstr>Gill Sans Light</vt:lpstr>
      <vt:lpstr>ＭＳ Ｐゴシック</vt:lpstr>
      <vt:lpstr>Jockey One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John Brown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Dicey</dc:creator>
  <cp:lastModifiedBy>Eliana Villa</cp:lastModifiedBy>
  <cp:revision>144</cp:revision>
  <cp:lastPrinted>2015-04-30T10:41:20Z</cp:lastPrinted>
  <dcterms:created xsi:type="dcterms:W3CDTF">2014-11-07T15:55:47Z</dcterms:created>
  <dcterms:modified xsi:type="dcterms:W3CDTF">2015-06-12T10:10:13Z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0x010100588A1C9D4345364A8275B435F9D365F5</vt:lpwstr>
  </property>
</Properties>
</file>