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49"/>
  </p:notesMasterIdLst>
  <p:sldIdLst>
    <p:sldId id="256" r:id="rId5"/>
    <p:sldId id="332" r:id="rId6"/>
    <p:sldId id="373" r:id="rId7"/>
    <p:sldId id="360" r:id="rId8"/>
    <p:sldId id="369" r:id="rId9"/>
    <p:sldId id="372" r:id="rId10"/>
    <p:sldId id="410" r:id="rId11"/>
    <p:sldId id="411" r:id="rId12"/>
    <p:sldId id="374" r:id="rId13"/>
    <p:sldId id="375" r:id="rId14"/>
    <p:sldId id="414" r:id="rId15"/>
    <p:sldId id="376" r:id="rId16"/>
    <p:sldId id="377" r:id="rId17"/>
    <p:sldId id="378" r:id="rId18"/>
    <p:sldId id="379" r:id="rId19"/>
    <p:sldId id="380" r:id="rId20"/>
    <p:sldId id="408" r:id="rId21"/>
    <p:sldId id="407" r:id="rId22"/>
    <p:sldId id="381" r:id="rId23"/>
    <p:sldId id="383" r:id="rId24"/>
    <p:sldId id="409" r:id="rId25"/>
    <p:sldId id="384" r:id="rId26"/>
    <p:sldId id="385" r:id="rId27"/>
    <p:sldId id="387" r:id="rId28"/>
    <p:sldId id="413" r:id="rId29"/>
    <p:sldId id="388" r:id="rId30"/>
    <p:sldId id="390" r:id="rId31"/>
    <p:sldId id="412" r:id="rId32"/>
    <p:sldId id="393" r:id="rId33"/>
    <p:sldId id="389" r:id="rId34"/>
    <p:sldId id="394" r:id="rId35"/>
    <p:sldId id="395" r:id="rId36"/>
    <p:sldId id="396" r:id="rId37"/>
    <p:sldId id="391" r:id="rId38"/>
    <p:sldId id="392" r:id="rId39"/>
    <p:sldId id="397" r:id="rId40"/>
    <p:sldId id="398" r:id="rId41"/>
    <p:sldId id="399" r:id="rId42"/>
    <p:sldId id="400" r:id="rId43"/>
    <p:sldId id="401" r:id="rId44"/>
    <p:sldId id="402" r:id="rId45"/>
    <p:sldId id="403" r:id="rId46"/>
    <p:sldId id="404" r:id="rId47"/>
    <p:sldId id="405" r:id="rId48"/>
  </p:sldIdLst>
  <p:sldSz cx="9144000" cy="6858000" type="screen4x3"/>
  <p:notesSz cx="7099300" cy="10234613"/>
  <p:embeddedFontLst>
    <p:embeddedFont>
      <p:font typeface="Bahiana" panose="020B0604020202020204" charset="0"/>
      <p:regular r:id="rId50"/>
    </p:embeddedFont>
    <p:embeddedFont>
      <p:font typeface="Dosis" panose="020B0604020202020204" charset="0"/>
      <p:regular r:id="rId51"/>
      <p:bold r:id="rId52"/>
    </p:embeddedFont>
    <p:embeddedFont>
      <p:font typeface="ＭＳ Ｐゴシック" panose="020B0600070205080204" pitchFamily="34" charset="-128"/>
      <p:regular r:id="rId53"/>
    </p:embeddedFont>
    <p:embeddedFont>
      <p:font typeface="Jockey One" panose="020B0604020202020204" charset="-18"/>
      <p:regular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24" autoAdjust="0"/>
    <p:restoredTop sz="94660"/>
  </p:normalViewPr>
  <p:slideViewPr>
    <p:cSldViewPr>
      <p:cViewPr varScale="1">
        <p:scale>
          <a:sx n="70" d="100"/>
          <a:sy n="70" d="100"/>
        </p:scale>
        <p:origin x="17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font" Target="fonts/font5.fntdata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61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3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7.fntdata"/><Relationship Id="rId8" Type="http://schemas.openxmlformats.org/officeDocument/2006/relationships/slide" Target="slides/slide4.xml"/><Relationship Id="rId51" Type="http://schemas.openxmlformats.org/officeDocument/2006/relationships/font" Target="fonts/font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82988EF-B3CE-4D03-A898-CF8EE7259981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12F461E-260A-4C05-9B0C-1EF4F7CC62C0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42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461E-260A-4C05-9B0C-1EF4F7CC62C0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228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8194" name="Picture 2" descr="\\jbfileva\Kids\GAP\call outs\PNG\waterexplorer_logo_blue_UK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653852"/>
            <a:ext cx="5797569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048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537200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1266" name="Picture 2" descr="\\jbfileva\Kids\GAP\call outs\PNG\explorer_B_binoculars_speechbubble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336" y="3212976"/>
            <a:ext cx="1521365" cy="24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739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537200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2290" name="Picture 2" descr="\\jbfileva\Kids\GAP\call outs\PNG\explorer_C_speechbubble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3429000"/>
            <a:ext cx="2960392" cy="24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739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537200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3314" name="Picture 2" descr="\\jbfileva\Kids\GAP\call outs\PNG\explorer_D_backflip_speechbubble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0730" y="3284984"/>
            <a:ext cx="3849209" cy="24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739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resher Water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jbfileva\Kids\GAP\call outs\PNG\topic fresher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79479" y="-1175289"/>
            <a:ext cx="6853809" cy="92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027" name="Picture 3" descr="\\jbfileva\Kids\GAP\call outs\PNG\topic_icon_fresh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71638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 userDrawn="1"/>
        </p:nvSpPr>
        <p:spPr>
          <a:xfrm>
            <a:off x="395536" y="3645024"/>
            <a:ext cx="7952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chemeClr val="bg1"/>
                </a:solidFill>
                <a:latin typeface="Bahiana" pitchFamily="50" charset="0"/>
              </a:rPr>
              <a:t>Fresher</a:t>
            </a:r>
            <a:r>
              <a:rPr lang="en-GB" sz="9600" baseline="0" dirty="0" smtClean="0">
                <a:solidFill>
                  <a:schemeClr val="bg1"/>
                </a:solidFill>
                <a:latin typeface="Bahiana" pitchFamily="50" charset="0"/>
              </a:rPr>
              <a:t> water</a:t>
            </a:r>
            <a:endParaRPr lang="en-GB" sz="9600" dirty="0">
              <a:solidFill>
                <a:schemeClr val="bg1"/>
              </a:solidFill>
              <a:latin typeface="Bahia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891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resher Water Waves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\\jbfileva\Kids\GAP\call outs\PNG\topic background waves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027" name="Picture 3" descr="\\jbfileva\Kids\GAP\call outs\PNG\topic_icon_fresh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71638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 userDrawn="1"/>
        </p:nvSpPr>
        <p:spPr>
          <a:xfrm>
            <a:off x="395536" y="3645024"/>
            <a:ext cx="7952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chemeClr val="bg1"/>
                </a:solidFill>
                <a:latin typeface="Bahiana" pitchFamily="50" charset="0"/>
              </a:rPr>
              <a:t>Fresher</a:t>
            </a:r>
            <a:r>
              <a:rPr lang="en-GB" sz="9600" baseline="0" dirty="0" smtClean="0">
                <a:solidFill>
                  <a:schemeClr val="bg1"/>
                </a:solidFill>
                <a:latin typeface="Bahiana" pitchFamily="50" charset="0"/>
              </a:rPr>
              <a:t> water</a:t>
            </a:r>
            <a:endParaRPr lang="en-GB" sz="9600" dirty="0">
              <a:solidFill>
                <a:schemeClr val="bg1"/>
              </a:solidFill>
              <a:latin typeface="Bahia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82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924624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9" name="Picture 3" descr="\\jbfileva\Kids\GAP\call outs\PNG\topic_icon_fresh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71638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057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924624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9" name="Picture 3" descr="\\jbfileva\Kids\GAP\call outs\PNG\topic_icon_fresh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71638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754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resher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jbfileva\Kids\GAP\call outs\PNG\topic fresher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79479" y="-1175289"/>
            <a:ext cx="6853809" cy="92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0" name="Picture 2" descr="\\jbfileva\Kids\GAP\call outs\PNG\topic_icon_fresh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83822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222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Fresher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jbfileva\Kids\GAP\call outs\PNG\topic fresher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79479" y="-1175289"/>
            <a:ext cx="6853809" cy="92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0" name="Picture 2" descr="\\jbfileva\Kids\GAP\call outs\PNG\topic_icon_fresh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83822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033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Fresher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jbfileva\Kids\GAP\call outs\PNG\topic fresher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79479" y="-1175289"/>
            <a:ext cx="6853809" cy="92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0" name="Picture 2" descr="\\jbfileva\Kids\GAP\call outs\PNG\topic_icon_fresh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83822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499964" y="1519624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788024" y="1519200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376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000" y="655200"/>
            <a:ext cx="579742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12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Fresher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jbfileva\Kids\GAP\call outs\PNG\topic fresher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79479" y="-1175289"/>
            <a:ext cx="6853809" cy="92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0" name="Picture 2" descr="\\jbfileva\Kids\GAP\call outs\PNG\topic_icon_fresh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83822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499964" y="1519624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993467" y="1412776"/>
            <a:ext cx="4610981" cy="2186374"/>
            <a:chOff x="3993467" y="1412776"/>
            <a:chExt cx="4610981" cy="2186374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93467" y="1412776"/>
              <a:ext cx="4610981" cy="50750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 userDrawn="1"/>
          </p:nvSpPr>
          <p:spPr>
            <a:xfrm>
              <a:off x="4067944" y="1844824"/>
              <a:ext cx="449225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dirty="0" smtClean="0">
                <a:latin typeface="Dosis" pitchFamily="50" charset="0"/>
              </a:endParaRPr>
            </a:p>
          </p:txBody>
        </p:sp>
      </p:grpSp>
      <p:grpSp>
        <p:nvGrpSpPr>
          <p:cNvPr id="17" name="Group 16"/>
          <p:cNvGrpSpPr/>
          <p:nvPr userDrawn="1"/>
        </p:nvGrpSpPr>
        <p:grpSpPr>
          <a:xfrm>
            <a:off x="4953592" y="3454249"/>
            <a:ext cx="3650856" cy="2423023"/>
            <a:chOff x="4953592" y="3454249"/>
            <a:chExt cx="3650856" cy="2423023"/>
          </a:xfrm>
        </p:grpSpPr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53592" y="3454249"/>
              <a:ext cx="3650856" cy="242302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 userDrawn="1"/>
          </p:nvSpPr>
          <p:spPr>
            <a:xfrm>
              <a:off x="6084168" y="3861048"/>
              <a:ext cx="236378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baseline="0" dirty="0" smtClean="0">
                <a:latin typeface="Dosis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9552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lobal Water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jbfileva\Kids\GAP\call outs\PNG\topic glob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11054" y="-1174950"/>
            <a:ext cx="6885384" cy="918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2051" name="Picture 3" descr="\\jbfileva\Kids\GAP\call outs\PNG\topic_icon_global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71638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395536" y="3645024"/>
            <a:ext cx="7952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chemeClr val="bg1"/>
                </a:solidFill>
                <a:latin typeface="Bahiana" pitchFamily="50" charset="0"/>
              </a:rPr>
              <a:t>GLOBAL</a:t>
            </a:r>
            <a:r>
              <a:rPr lang="en-GB" sz="9600" baseline="0" dirty="0" smtClean="0">
                <a:solidFill>
                  <a:schemeClr val="bg1"/>
                </a:solidFill>
                <a:latin typeface="Bahiana" pitchFamily="50" charset="0"/>
              </a:rPr>
              <a:t> water</a:t>
            </a:r>
            <a:endParaRPr lang="en-GB" sz="9600" dirty="0">
              <a:solidFill>
                <a:schemeClr val="bg1"/>
              </a:solidFill>
              <a:latin typeface="Bahia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591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lobal Water Waves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\\jbfileva\Kids\GAP\call outs\PNG\topic background waves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562" y="0"/>
            <a:ext cx="91615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2051" name="Picture 3" descr="\\jbfileva\Kids\GAP\call outs\PNG\topic_icon_global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71638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395536" y="3645024"/>
            <a:ext cx="7952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chemeClr val="bg1"/>
                </a:solidFill>
                <a:latin typeface="Bahiana" pitchFamily="50" charset="0"/>
              </a:rPr>
              <a:t>GLOBAL</a:t>
            </a:r>
            <a:r>
              <a:rPr lang="en-GB" sz="9600" baseline="0" dirty="0" smtClean="0">
                <a:solidFill>
                  <a:schemeClr val="bg1"/>
                </a:solidFill>
                <a:latin typeface="Bahiana" pitchFamily="50" charset="0"/>
              </a:rPr>
              <a:t> water</a:t>
            </a:r>
            <a:endParaRPr lang="en-GB" sz="9600" dirty="0">
              <a:solidFill>
                <a:schemeClr val="bg1"/>
              </a:solidFill>
              <a:latin typeface="Bahia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135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lobal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glob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11054" y="-1174950"/>
            <a:ext cx="6885384" cy="918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46" name="Picture 2" descr="\\jbfileva\Kids\GAP\call outs\PNG\topic_icon_global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83822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234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924624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2" name="Picture 3" descr="\\jbfileva\Kids\GAP\call outs\PNG\topic_icon_global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71638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045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Global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glob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11054" y="-1174950"/>
            <a:ext cx="6885384" cy="918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46" name="Picture 2" descr="\\jbfileva\Kids\GAP\call outs\PNG\topic_icon_global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83822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655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Global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glob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11054" y="-1174950"/>
            <a:ext cx="6885384" cy="918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46" name="Picture 2" descr="\\jbfileva\Kids\GAP\call outs\PNG\topic_icon_global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83822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9964" y="1519624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4788024" y="1519200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886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Global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glob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11054" y="-1174950"/>
            <a:ext cx="6885384" cy="918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46" name="Picture 2" descr="\\jbfileva\Kids\GAP\call outs\PNG\topic_icon_global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83822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499964" y="1519624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3993467" y="1412776"/>
            <a:ext cx="4610981" cy="2186374"/>
            <a:chOff x="3993467" y="1412776"/>
            <a:chExt cx="4610981" cy="2186374"/>
          </a:xfrm>
        </p:grpSpPr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93467" y="1412776"/>
              <a:ext cx="4610981" cy="50750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 userDrawn="1"/>
          </p:nvSpPr>
          <p:spPr>
            <a:xfrm>
              <a:off x="4067944" y="1844824"/>
              <a:ext cx="449225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dirty="0" smtClean="0">
                <a:latin typeface="Dosis" pitchFamily="50" charset="0"/>
              </a:endParaRPr>
            </a:p>
          </p:txBody>
        </p:sp>
      </p:grpSp>
      <p:grpSp>
        <p:nvGrpSpPr>
          <p:cNvPr id="18" name="Group 17"/>
          <p:cNvGrpSpPr/>
          <p:nvPr userDrawn="1"/>
        </p:nvGrpSpPr>
        <p:grpSpPr>
          <a:xfrm>
            <a:off x="4953592" y="3454249"/>
            <a:ext cx="3650856" cy="2423023"/>
            <a:chOff x="4953592" y="3454249"/>
            <a:chExt cx="3650856" cy="2423023"/>
          </a:xfrm>
        </p:grpSpPr>
        <p:pic>
          <p:nvPicPr>
            <p:cNvPr id="19" name="Picture 18"/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53592" y="3454249"/>
              <a:ext cx="3650856" cy="242302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 userDrawn="1"/>
          </p:nvSpPr>
          <p:spPr>
            <a:xfrm>
              <a:off x="6084168" y="3861048"/>
              <a:ext cx="236378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baseline="0" dirty="0" smtClean="0">
                <a:latin typeface="Dosis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8202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idden Water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jbfileva\Kids\GAP\call outs\PNG\topic hidden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2" y="-1143001"/>
            <a:ext cx="6858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7" name="Picture 2" descr="\\jbfileva\Kids\GAP\call outs\PNG\topic_icon_hidden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02513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395536" y="3645024"/>
            <a:ext cx="7952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chemeClr val="bg1"/>
                </a:solidFill>
                <a:latin typeface="Bahiana" pitchFamily="50" charset="0"/>
              </a:rPr>
              <a:t>secret</a:t>
            </a:r>
            <a:r>
              <a:rPr lang="en-GB" sz="9600" baseline="0" dirty="0" smtClean="0">
                <a:solidFill>
                  <a:schemeClr val="bg1"/>
                </a:solidFill>
                <a:latin typeface="Bahiana" pitchFamily="50" charset="0"/>
              </a:rPr>
              <a:t> water</a:t>
            </a:r>
            <a:endParaRPr lang="en-GB" sz="9600" dirty="0">
              <a:solidFill>
                <a:schemeClr val="bg1"/>
              </a:solidFill>
              <a:latin typeface="Bahia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591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idden Water Waves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\\jbfileva\Kids\GAP\call outs\PNG\topic background wave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7" name="Picture 2" descr="\\jbfileva\Kids\GAP\call outs\PNG\topic_icon_hidden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02513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395536" y="3645024"/>
            <a:ext cx="7952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smtClean="0">
                <a:solidFill>
                  <a:schemeClr val="bg1"/>
                </a:solidFill>
                <a:latin typeface="Bahiana" pitchFamily="50" charset="0"/>
              </a:rPr>
              <a:t>secret</a:t>
            </a:r>
            <a:r>
              <a:rPr lang="en-GB" sz="9600" baseline="0" smtClean="0">
                <a:solidFill>
                  <a:schemeClr val="bg1"/>
                </a:solidFill>
                <a:latin typeface="Bahiana" pitchFamily="50" charset="0"/>
              </a:rPr>
              <a:t> </a:t>
            </a:r>
            <a:r>
              <a:rPr lang="en-GB" sz="9600" baseline="0" dirty="0" smtClean="0">
                <a:solidFill>
                  <a:schemeClr val="bg1"/>
                </a:solidFill>
                <a:latin typeface="Bahiana" pitchFamily="50" charset="0"/>
              </a:rPr>
              <a:t>water</a:t>
            </a:r>
            <a:endParaRPr lang="en-GB" sz="9600" dirty="0">
              <a:solidFill>
                <a:schemeClr val="bg1"/>
              </a:solidFill>
              <a:latin typeface="Bahia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964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000" y="655200"/>
            <a:ext cx="579742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12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idden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hidden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2" y="-1143001"/>
            <a:ext cx="6858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2" name="Picture 2" descr="\\jbfileva\Kids\GAP\call outs\PNG\topic_icon_hidden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46163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234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924624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3" name="Picture 2" descr="\\jbfileva\Kids\GAP\call outs\PNG\topic_icon_hidden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02513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276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Hidden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hidden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2" y="-1143001"/>
            <a:ext cx="6858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2" name="Picture 2" descr="\\jbfileva\Kids\GAP\call outs\PNG\topic_icon_hidden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46163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483768" y="1350123"/>
            <a:ext cx="4115916" cy="4149546"/>
            <a:chOff x="2195736" y="1251972"/>
            <a:chExt cx="4115916" cy="4149546"/>
          </a:xfrm>
        </p:grpSpPr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95736" y="1251972"/>
              <a:ext cx="4115916" cy="4149546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 userDrawn="1"/>
          </p:nvSpPr>
          <p:spPr>
            <a:xfrm>
              <a:off x="2555776" y="1480085"/>
              <a:ext cx="3600400" cy="369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  <a:endParaRPr lang="en-GB" dirty="0" smtClean="0">
                <a:latin typeface="Dosis" pitchFamily="50" charset="0"/>
              </a:endParaRP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  <a:endParaRPr lang="en-GB" dirty="0" smtClean="0">
                <a:latin typeface="Dosis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4372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Hidden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hidden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2" y="-1143001"/>
            <a:ext cx="6858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2" name="Picture 2" descr="\\jbfileva\Kids\GAP\call outs\PNG\topic_icon_hidden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46163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9964" y="1519624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4788024" y="1519200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119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Hidden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hidden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2" y="-1143001"/>
            <a:ext cx="6858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2" name="Picture 2" descr="\\jbfileva\Kids\GAP\call outs\PNG\topic_icon_hidden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46163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499964" y="1519624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3993467" y="1412776"/>
            <a:ext cx="4610981" cy="2186374"/>
            <a:chOff x="3993467" y="1412776"/>
            <a:chExt cx="4610981" cy="2186374"/>
          </a:xfrm>
        </p:grpSpPr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93467" y="1412776"/>
              <a:ext cx="4610981" cy="50750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 userDrawn="1"/>
          </p:nvSpPr>
          <p:spPr>
            <a:xfrm>
              <a:off x="4067944" y="1844824"/>
              <a:ext cx="449225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dirty="0" smtClean="0">
                <a:latin typeface="Dosis" pitchFamily="50" charset="0"/>
              </a:endParaRPr>
            </a:p>
          </p:txBody>
        </p:sp>
      </p:grpSp>
      <p:grpSp>
        <p:nvGrpSpPr>
          <p:cNvPr id="18" name="Group 17"/>
          <p:cNvGrpSpPr/>
          <p:nvPr userDrawn="1"/>
        </p:nvGrpSpPr>
        <p:grpSpPr>
          <a:xfrm>
            <a:off x="4953592" y="3454249"/>
            <a:ext cx="3650856" cy="2423023"/>
            <a:chOff x="4953592" y="3454249"/>
            <a:chExt cx="3650856" cy="2423023"/>
          </a:xfrm>
        </p:grpSpPr>
        <p:pic>
          <p:nvPicPr>
            <p:cNvPr id="19" name="Picture 18"/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53592" y="3454249"/>
              <a:ext cx="3650856" cy="242302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 userDrawn="1"/>
          </p:nvSpPr>
          <p:spPr>
            <a:xfrm>
              <a:off x="6084168" y="3861048"/>
              <a:ext cx="236378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baseline="0" dirty="0" smtClean="0">
                <a:latin typeface="Dosis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162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ecious Water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jbfileva\Kids\GAP\call outs\PNG\topic preciou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23416" y="-1162584"/>
            <a:ext cx="6860655" cy="918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4099" name="Picture 3" descr="\\jbfileva\Kids\GAP\call outs\PNG\topic_icon_precious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188640"/>
            <a:ext cx="1003176" cy="148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395536" y="3645024"/>
            <a:ext cx="7952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chemeClr val="bg1"/>
                </a:solidFill>
                <a:latin typeface="Bahiana" pitchFamily="50" charset="0"/>
              </a:rPr>
              <a:t>PRECIOUS</a:t>
            </a:r>
            <a:r>
              <a:rPr lang="en-GB" sz="9600" baseline="0" dirty="0" smtClean="0">
                <a:solidFill>
                  <a:schemeClr val="bg1"/>
                </a:solidFill>
                <a:latin typeface="Bahiana" pitchFamily="50" charset="0"/>
              </a:rPr>
              <a:t> water</a:t>
            </a:r>
            <a:endParaRPr lang="en-GB" sz="9600" dirty="0">
              <a:solidFill>
                <a:schemeClr val="bg1"/>
              </a:solidFill>
              <a:latin typeface="Bahia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591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ecious Water Waves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jbfileva\Kids\GAP\call outs\PNG\topic background waves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4099" name="Picture 3" descr="\\jbfileva\Kids\GAP\call outs\PNG\topic_icon_precious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188640"/>
            <a:ext cx="1003176" cy="148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395536" y="3645024"/>
            <a:ext cx="7952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chemeClr val="bg1"/>
                </a:solidFill>
                <a:latin typeface="Bahiana" pitchFamily="50" charset="0"/>
              </a:rPr>
              <a:t>PRECIOUS</a:t>
            </a:r>
            <a:r>
              <a:rPr lang="en-GB" sz="9600" baseline="0" dirty="0" smtClean="0">
                <a:solidFill>
                  <a:schemeClr val="bg1"/>
                </a:solidFill>
                <a:latin typeface="Bahiana" pitchFamily="50" charset="0"/>
              </a:rPr>
              <a:t> water</a:t>
            </a:r>
            <a:endParaRPr lang="en-GB" sz="9600" dirty="0">
              <a:solidFill>
                <a:schemeClr val="bg1"/>
              </a:solidFill>
              <a:latin typeface="Bahia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980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ecious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preciou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23416" y="-1162584"/>
            <a:ext cx="6860655" cy="918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3" descr="\\jbfileva\Kids\GAP\call outs\PNG\topic_icon_precious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4869" y="524868"/>
            <a:ext cx="546163" cy="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234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924624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2" name="Picture 3" descr="\\jbfileva\Kids\GAP\call outs\PNG\topic_icon_precious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188640"/>
            <a:ext cx="1003176" cy="148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358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Precious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preciou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23416" y="-1162584"/>
            <a:ext cx="6860655" cy="918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3" descr="\\jbfileva\Kids\GAP\call outs\PNG\topic_icon_precious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4869" y="524868"/>
            <a:ext cx="546163" cy="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2483768" y="1350123"/>
            <a:ext cx="4115916" cy="4149546"/>
            <a:chOff x="2195736" y="1251972"/>
            <a:chExt cx="4115916" cy="4149546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95736" y="1251972"/>
              <a:ext cx="4115916" cy="414954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 userDrawn="1"/>
          </p:nvSpPr>
          <p:spPr>
            <a:xfrm>
              <a:off x="2555776" y="1480085"/>
              <a:ext cx="3600400" cy="369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  <a:endParaRPr lang="en-GB" dirty="0" smtClean="0">
                <a:latin typeface="Dosis" pitchFamily="50" charset="0"/>
              </a:endParaRP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  <a:endParaRPr lang="en-GB" dirty="0" smtClean="0">
                <a:latin typeface="Dosis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6367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000" y="655200"/>
            <a:ext cx="579742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12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ecious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preciou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23416" y="-1162584"/>
            <a:ext cx="6860655" cy="918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3" descr="\\jbfileva\Kids\GAP\call outs\PNG\topic_icon_precious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4869" y="524868"/>
            <a:ext cx="546163" cy="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9964" y="1519624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4788024" y="1519200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463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Precious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preciou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23416" y="-1162584"/>
            <a:ext cx="6860655" cy="918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3" descr="\\jbfileva\Kids\GAP\call outs\PNG\topic_icon_precious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4869" y="524868"/>
            <a:ext cx="546163" cy="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9964" y="1519624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993467" y="1412776"/>
            <a:ext cx="4610981" cy="2186374"/>
            <a:chOff x="3993467" y="1412776"/>
            <a:chExt cx="4610981" cy="2186374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93467" y="1412776"/>
              <a:ext cx="4610981" cy="50750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 userDrawn="1"/>
          </p:nvSpPr>
          <p:spPr>
            <a:xfrm>
              <a:off x="4067944" y="1844824"/>
              <a:ext cx="449225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dirty="0" smtClean="0">
                <a:latin typeface="Dosis" pitchFamily="50" charset="0"/>
              </a:endParaRPr>
            </a:p>
          </p:txBody>
        </p:sp>
      </p:grpSp>
      <p:grpSp>
        <p:nvGrpSpPr>
          <p:cNvPr id="16" name="Group 15"/>
          <p:cNvGrpSpPr/>
          <p:nvPr userDrawn="1"/>
        </p:nvGrpSpPr>
        <p:grpSpPr>
          <a:xfrm>
            <a:off x="4953592" y="3454249"/>
            <a:ext cx="3650856" cy="2423023"/>
            <a:chOff x="4953592" y="3454249"/>
            <a:chExt cx="3650856" cy="2423023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53592" y="3454249"/>
              <a:ext cx="3650856" cy="242302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 userDrawn="1"/>
          </p:nvSpPr>
          <p:spPr>
            <a:xfrm>
              <a:off x="6084168" y="3861048"/>
              <a:ext cx="236378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baseline="0" dirty="0" smtClean="0">
                <a:latin typeface="Dosis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5030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230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619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018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045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751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544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040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860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000" y="655200"/>
            <a:ext cx="579742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12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000" y="655200"/>
            <a:ext cx="579742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23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000" y="655200"/>
            <a:ext cx="579742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23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537200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447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537200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0242" name="Picture 2" descr="\\jbfileva\Kids\GAP\call outs\PNG\explorer_A_speechbubble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6944" y="3356992"/>
            <a:ext cx="2661560" cy="246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621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579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651" r:id="rId8"/>
    <p:sldLayoutId id="2147483667" r:id="rId9"/>
    <p:sldLayoutId id="2147483668" r:id="rId10"/>
    <p:sldLayoutId id="2147483669" r:id="rId11"/>
    <p:sldLayoutId id="2147483670" r:id="rId12"/>
    <p:sldLayoutId id="2147483655" r:id="rId13"/>
    <p:sldLayoutId id="2147483671" r:id="rId14"/>
    <p:sldLayoutId id="2147483700" r:id="rId15"/>
    <p:sldLayoutId id="2147483701" r:id="rId16"/>
    <p:sldLayoutId id="2147483660" r:id="rId17"/>
    <p:sldLayoutId id="2147483690" r:id="rId18"/>
    <p:sldLayoutId id="2147483680" r:id="rId19"/>
    <p:sldLayoutId id="2147483687" r:id="rId20"/>
    <p:sldLayoutId id="2147483661" r:id="rId21"/>
    <p:sldLayoutId id="2147483672" r:id="rId22"/>
    <p:sldLayoutId id="2147483662" r:id="rId23"/>
    <p:sldLayoutId id="2147483702" r:id="rId24"/>
    <p:sldLayoutId id="2147483691" r:id="rId25"/>
    <p:sldLayoutId id="2147483681" r:id="rId26"/>
    <p:sldLayoutId id="2147483686" r:id="rId27"/>
    <p:sldLayoutId id="2147483663" r:id="rId28"/>
    <p:sldLayoutId id="2147483673" r:id="rId29"/>
    <p:sldLayoutId id="2147483664" r:id="rId30"/>
    <p:sldLayoutId id="2147483703" r:id="rId31"/>
    <p:sldLayoutId id="2147483692" r:id="rId32"/>
    <p:sldLayoutId id="2147483682" r:id="rId33"/>
    <p:sldLayoutId id="2147483685" r:id="rId34"/>
    <p:sldLayoutId id="2147483665" r:id="rId35"/>
    <p:sldLayoutId id="2147483674" r:id="rId36"/>
    <p:sldLayoutId id="2147483666" r:id="rId37"/>
    <p:sldLayoutId id="2147483704" r:id="rId38"/>
    <p:sldLayoutId id="2147483693" r:id="rId39"/>
    <p:sldLayoutId id="2147483683" r:id="rId40"/>
    <p:sldLayoutId id="2147483684" r:id="rId41"/>
    <p:sldLayoutId id="2147483650" r:id="rId42"/>
    <p:sldLayoutId id="2147483652" r:id="rId43"/>
    <p:sldLayoutId id="2147483653" r:id="rId44"/>
    <p:sldLayoutId id="2147483654" r:id="rId45"/>
    <p:sldLayoutId id="2147483656" r:id="rId46"/>
    <p:sldLayoutId id="2147483657" r:id="rId47"/>
    <p:sldLayoutId id="2147483658" r:id="rId48"/>
    <p:sldLayoutId id="2147483659" r:id="rId4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573016"/>
            <a:ext cx="46085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 smtClean="0">
                <a:latin typeface="Jockey One" panose="020B0604020202020204" charset="-18"/>
              </a:rPr>
              <a:t>Istituto</a:t>
            </a:r>
            <a:r>
              <a:rPr lang="en-GB" sz="2800" dirty="0" smtClean="0">
                <a:latin typeface="Jockey One" panose="020B0604020202020204" charset="-18"/>
              </a:rPr>
              <a:t> </a:t>
            </a:r>
            <a:r>
              <a:rPr lang="en-GB" sz="2800" dirty="0" err="1" smtClean="0">
                <a:latin typeface="Jockey One" panose="020B0604020202020204" charset="-18"/>
              </a:rPr>
              <a:t>Comprensivo</a:t>
            </a:r>
            <a:endParaRPr lang="en-GB" sz="2800" dirty="0" smtClean="0">
              <a:latin typeface="Jockey One" panose="020B0604020202020204" charset="-18"/>
            </a:endParaRPr>
          </a:p>
          <a:p>
            <a:r>
              <a:rPr lang="en-GB" sz="2800" dirty="0" err="1" smtClean="0">
                <a:latin typeface="Jockey One" panose="020B0604020202020204" charset="-18"/>
              </a:rPr>
              <a:t>F.lli</a:t>
            </a:r>
            <a:r>
              <a:rPr lang="en-GB" sz="2800" dirty="0" smtClean="0">
                <a:latin typeface="Jockey One" panose="020B0604020202020204" charset="-18"/>
              </a:rPr>
              <a:t> MERCOGLIANO-C.GUADAGNI</a:t>
            </a:r>
          </a:p>
          <a:p>
            <a:r>
              <a:rPr lang="en-GB" sz="2800" dirty="0" smtClean="0">
                <a:latin typeface="Jockey One" panose="020B0604020202020204" charset="-18"/>
              </a:rPr>
              <a:t>SCUOLA PRIMARIA COMIZIANO</a:t>
            </a:r>
          </a:p>
        </p:txBody>
      </p:sp>
    </p:spTree>
    <p:extLst>
      <p:ext uri="{BB962C8B-B14F-4D97-AF65-F5344CB8AC3E}">
        <p14:creationId xmlns:p14="http://schemas.microsoft.com/office/powerpoint/2010/main" val="170763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8703" y="845713"/>
            <a:ext cx="5256585" cy="394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32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426172735534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188640"/>
            <a:ext cx="4029912" cy="537321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6632"/>
            <a:ext cx="6876256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36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88640"/>
            <a:ext cx="4011910" cy="534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02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60648"/>
            <a:ext cx="6660232" cy="499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05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8640"/>
            <a:ext cx="6984776" cy="523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18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6632"/>
            <a:ext cx="7236296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828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20150415_2346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188640"/>
            <a:ext cx="3975906" cy="530120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20150506_1228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404664"/>
            <a:ext cx="6492213" cy="486916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8640"/>
            <a:ext cx="7020272" cy="526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656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297858" y="2949562"/>
            <a:ext cx="3734837" cy="3240000"/>
            <a:chOff x="5227887" y="525600"/>
            <a:chExt cx="3734837" cy="32400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7887" y="525600"/>
              <a:ext cx="3734837" cy="3240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736731" y="1134301"/>
              <a:ext cx="31635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Dosis" pitchFamily="50" charset="0"/>
                </a:rPr>
                <a:t>2</a:t>
              </a:r>
              <a:endParaRPr lang="en-GB" b="1" dirty="0" smtClean="0">
                <a:solidFill>
                  <a:schemeClr val="bg1"/>
                </a:solidFill>
                <a:latin typeface="Dosis" pitchFamily="50" charset="0"/>
              </a:endParaRPr>
            </a:p>
            <a:p>
              <a:pPr algn="ctr"/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Persone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hanno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cambiato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le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loro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abitudini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grazie al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tuo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contributo</a:t>
              </a:r>
              <a:endParaRPr lang="en-GB" b="1" baseline="0" dirty="0" smtClean="0">
                <a:solidFill>
                  <a:schemeClr val="bg1"/>
                </a:solidFill>
                <a:latin typeface="Dosis" pitchFamily="50" charset="0"/>
              </a:endParaRPr>
            </a:p>
          </p:txBody>
        </p:sp>
      </p:grpSp>
      <p:sp>
        <p:nvSpPr>
          <p:cNvPr id="2662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E7DA9BE-14C4-4630-B109-8F31656CDA72}" type="slidenum">
              <a:rPr lang="en-US" altLang="en-US" smtClean="0">
                <a:solidFill>
                  <a:schemeClr val="bg1"/>
                </a:solidFill>
                <a:latin typeface="Gill Sans Light" charset="0"/>
              </a:rPr>
              <a:pPr/>
              <a:t>2</a:t>
            </a:fld>
            <a:endParaRPr lang="en-US" altLang="en-US" smtClean="0">
              <a:solidFill>
                <a:schemeClr val="bg1"/>
              </a:solidFill>
              <a:latin typeface="Gill Sans Light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5496" y="404664"/>
            <a:ext cx="3734837" cy="3240000"/>
            <a:chOff x="261099" y="1379677"/>
            <a:chExt cx="3734837" cy="32400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1099" y="1379677"/>
              <a:ext cx="3734837" cy="32400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44341" y="2112531"/>
              <a:ext cx="31635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Attraverso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le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sfide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e le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attività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la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tua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squadra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ha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raggiunto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1096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persone</a:t>
              </a:r>
              <a:endParaRPr lang="en-GB" b="1" baseline="0" dirty="0" smtClean="0">
                <a:solidFill>
                  <a:schemeClr val="bg1"/>
                </a:solidFill>
                <a:latin typeface="Dosis" pitchFamily="50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411760" y="1916832"/>
            <a:ext cx="3734837" cy="3240000"/>
            <a:chOff x="2987824" y="3071845"/>
            <a:chExt cx="3734837" cy="32400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7824" y="3071845"/>
              <a:ext cx="3734837" cy="32400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273460" y="3618803"/>
              <a:ext cx="316356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La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tua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squadra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è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riuscita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a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coinvolgere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294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persone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nelle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attività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e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nelle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campagne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di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sensibilizzazione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al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risparmio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idrico</a:t>
              </a:r>
              <a:endParaRPr lang="en-GB" b="1" i="1" baseline="0" dirty="0" smtClean="0">
                <a:solidFill>
                  <a:schemeClr val="bg1"/>
                </a:solidFill>
                <a:latin typeface="Dosis" pitchFamily="50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114367" y="3474787"/>
              <a:ext cx="184731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GB" sz="3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Picture 2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222" y="5649855"/>
            <a:ext cx="864096" cy="1048821"/>
          </a:xfrm>
          <a:prstGeom prst="rect">
            <a:avLst/>
          </a:prstGeom>
        </p:spPr>
      </p:pic>
      <p:pic>
        <p:nvPicPr>
          <p:cNvPr id="22" name="Picture 2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17" y="5253811"/>
            <a:ext cx="1148767" cy="792088"/>
          </a:xfrm>
          <a:prstGeom prst="rect">
            <a:avLst/>
          </a:prstGeom>
        </p:spPr>
      </p:pic>
      <p:pic>
        <p:nvPicPr>
          <p:cNvPr id="23" name="Picture 2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51" y="3680381"/>
            <a:ext cx="1127189" cy="80441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067944" y="260648"/>
            <a:ext cx="4536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RISULTATI RAGGIUNTI NELL’IMPLEMENTAZIONE DELLE ATTIVITA’ IN TERMINI QUANTITATIVI</a:t>
            </a:r>
            <a:endParaRPr lang="it-IT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6632"/>
            <a:ext cx="7524328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25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20150420_1438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88640"/>
            <a:ext cx="7068277" cy="53012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48680"/>
            <a:ext cx="7092280" cy="485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91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04664"/>
            <a:ext cx="7524328" cy="485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03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4664"/>
            <a:ext cx="7092280" cy="489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60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20150429_0918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260648"/>
            <a:ext cx="6876256" cy="515719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60648"/>
            <a:ext cx="6834336" cy="512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639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837"/>
            <a:ext cx="5976664" cy="541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808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20150504_1514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88640"/>
            <a:ext cx="7068277" cy="530120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6632"/>
            <a:ext cx="7164288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4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355976" y="404664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RISULTATI RAGGIUNTI CON IL FESTIVAL DELL’ ACQUA IN TERMINI QUANTITATIVI</a:t>
            </a:r>
            <a:endParaRPr lang="it-IT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898" y="996319"/>
            <a:ext cx="3731075" cy="324335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06462" y="1807323"/>
            <a:ext cx="3731075" cy="324335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0105" y="2929819"/>
            <a:ext cx="3737172" cy="3237257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787637" y="1268760"/>
            <a:ext cx="2160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FFFF"/>
                </a:solidFill>
              </a:rPr>
              <a:t>Attraverso le sfide e le attività la tua squadra ha raggiunto </a:t>
            </a:r>
          </a:p>
          <a:p>
            <a:pPr algn="ctr"/>
            <a:r>
              <a:rPr lang="it-IT" b="1" dirty="0" smtClean="0">
                <a:solidFill>
                  <a:srgbClr val="FFFFFF"/>
                </a:solidFill>
              </a:rPr>
              <a:t>2000 persone</a:t>
            </a:r>
            <a:endParaRPr lang="it-IT" b="1" dirty="0">
              <a:solidFill>
                <a:srgbClr val="FFFFFF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401355" y="1999662"/>
            <a:ext cx="23593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FFFF"/>
                </a:solidFill>
              </a:rPr>
              <a:t>La tua squadra è riuscita a coinvolgere 1500 persone nelle attività e nelle campagne di sensibilizzazione al risparmio idrico </a:t>
            </a:r>
            <a:endParaRPr lang="it-IT" b="1" dirty="0">
              <a:solidFill>
                <a:srgbClr val="FFFFFF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390172" y="3292323"/>
            <a:ext cx="19442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FFFF"/>
                </a:solidFill>
              </a:rPr>
              <a:t>900</a:t>
            </a:r>
          </a:p>
          <a:p>
            <a:pPr algn="ctr"/>
            <a:r>
              <a:rPr lang="it-IT" b="1" dirty="0" smtClean="0">
                <a:solidFill>
                  <a:srgbClr val="FFFFFF"/>
                </a:solidFill>
              </a:rPr>
              <a:t>Persone hanno cambiato le loro abitudini grazie al tuo contributo</a:t>
            </a:r>
            <a:endParaRPr lang="it-IT" b="1" dirty="0">
              <a:solidFill>
                <a:srgbClr val="FFFFFF"/>
              </a:solidFill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684" y="4367280"/>
            <a:ext cx="1127858" cy="804742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26044" y="5100098"/>
            <a:ext cx="1152244" cy="792549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25670" y="5745449"/>
            <a:ext cx="865707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331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4624"/>
            <a:ext cx="7380312" cy="553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90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60648"/>
            <a:ext cx="6876256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170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60648"/>
            <a:ext cx="6768752" cy="507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678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88640"/>
            <a:ext cx="3939902" cy="525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551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8640"/>
            <a:ext cx="7308304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237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8640"/>
            <a:ext cx="6804248" cy="510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021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8640"/>
            <a:ext cx="7020272" cy="526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327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6632"/>
            <a:ext cx="6948264" cy="521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052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0"/>
            <a:ext cx="7020272" cy="526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496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-99392"/>
            <a:ext cx="7308304" cy="548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3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956" y="692696"/>
            <a:ext cx="6570291" cy="46445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568" y="1268760"/>
            <a:ext cx="677108" cy="374441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32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LA TUA SQUADRA HA RISPARMIATO</a:t>
            </a:r>
            <a:endParaRPr lang="en-GB" sz="3200" dirty="0">
              <a:solidFill>
                <a:srgbClr val="FFFFFF"/>
              </a:solidFill>
              <a:latin typeface="Bahiana" panose="00000500000000000000" pitchFamily="5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764704"/>
            <a:ext cx="57629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11.000</a:t>
            </a:r>
            <a:r>
              <a:rPr lang="en-GB" sz="44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 LITRI D’ACQUA PER ANNO</a:t>
            </a:r>
            <a:endParaRPr lang="en-GB" sz="4400" dirty="0">
              <a:solidFill>
                <a:srgbClr val="FFFFFF"/>
              </a:solidFill>
              <a:latin typeface="Bahiana" panose="00000500000000000000" pitchFamily="5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783" y="2564904"/>
            <a:ext cx="4031772" cy="37322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66636" y="2754505"/>
            <a:ext cx="2197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 smtClean="0">
                <a:solidFill>
                  <a:srgbClr val="FFFFFF"/>
                </a:solidFill>
                <a:latin typeface="Dosis" panose="02010503020202060003" pitchFamily="2" charset="0"/>
              </a:rPr>
              <a:t>Sufficienti</a:t>
            </a:r>
            <a:r>
              <a:rPr lang="en-GB" sz="2000" dirty="0" smtClean="0">
                <a:solidFill>
                  <a:srgbClr val="FFFFFF"/>
                </a:solidFill>
                <a:latin typeface="Dosis" panose="02010503020202060003" pitchFamily="2" charset="0"/>
              </a:rPr>
              <a:t> per </a:t>
            </a:r>
            <a:r>
              <a:rPr lang="en-GB" sz="2000" dirty="0" err="1" smtClean="0">
                <a:solidFill>
                  <a:srgbClr val="FFFFFF"/>
                </a:solidFill>
                <a:latin typeface="Dosis" panose="02010503020202060003" pitchFamily="2" charset="0"/>
              </a:rPr>
              <a:t>riempire</a:t>
            </a:r>
            <a:r>
              <a:rPr lang="en-GB" sz="2000" dirty="0">
                <a:solidFill>
                  <a:srgbClr val="FFFFFF"/>
                </a:solidFill>
                <a:latin typeface="Dosis" panose="02010503020202060003" pitchFamily="2" charset="0"/>
              </a:rPr>
              <a:t> </a:t>
            </a:r>
            <a:r>
              <a:rPr lang="en-GB" sz="2000" dirty="0" smtClean="0">
                <a:solidFill>
                  <a:srgbClr val="FFFFFF"/>
                </a:solidFill>
                <a:latin typeface="Dosis" panose="02010503020202060003" pitchFamily="2" charset="0"/>
              </a:rPr>
              <a:t>110 </a:t>
            </a:r>
            <a:r>
              <a:rPr lang="en-GB" sz="2000" dirty="0" err="1" smtClean="0">
                <a:solidFill>
                  <a:srgbClr val="FFFFFF"/>
                </a:solidFill>
                <a:latin typeface="Dosis" panose="02010503020202060003" pitchFamily="2" charset="0"/>
              </a:rPr>
              <a:t>vasche</a:t>
            </a:r>
            <a:r>
              <a:rPr lang="en-GB" sz="2000" dirty="0" smtClean="0">
                <a:solidFill>
                  <a:srgbClr val="FFFFFF"/>
                </a:solidFill>
                <a:latin typeface="Dosis" panose="02010503020202060003" pitchFamily="2" charset="0"/>
              </a:rPr>
              <a:t> da </a:t>
            </a:r>
            <a:r>
              <a:rPr lang="en-GB" sz="2000" dirty="0" err="1" smtClean="0">
                <a:solidFill>
                  <a:srgbClr val="FFFFFF"/>
                </a:solidFill>
                <a:latin typeface="Dosis" panose="02010503020202060003" pitchFamily="2" charset="0"/>
              </a:rPr>
              <a:t>bagno</a:t>
            </a:r>
            <a:endParaRPr lang="en-GB" sz="2000" dirty="0">
              <a:solidFill>
                <a:srgbClr val="FFFFFF"/>
              </a:solidFill>
              <a:latin typeface="Dosis" panose="020105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9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88640"/>
            <a:ext cx="3180725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7304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8640"/>
            <a:ext cx="7020272" cy="526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3765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3254"/>
            <a:ext cx="7128792" cy="534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812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32656"/>
            <a:ext cx="6876256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889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6632"/>
            <a:ext cx="7380312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53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0366" y="917967"/>
            <a:ext cx="3816424" cy="39445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1210"/>
            <a:ext cx="6570291" cy="46445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93006" y="277843"/>
            <a:ext cx="6050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La </a:t>
            </a:r>
            <a:r>
              <a:rPr lang="en-GB" sz="3600" dirty="0" err="1" smtClean="0">
                <a:solidFill>
                  <a:srgbClr val="FFFFFF"/>
                </a:solidFill>
                <a:latin typeface="Bahiana" panose="00000500000000000000" pitchFamily="50" charset="0"/>
              </a:rPr>
              <a:t>tua</a:t>
            </a:r>
            <a:r>
              <a:rPr lang="en-GB" sz="36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 </a:t>
            </a:r>
            <a:r>
              <a:rPr lang="en-GB" sz="3600" dirty="0" err="1" smtClean="0">
                <a:solidFill>
                  <a:srgbClr val="FFFFFF"/>
                </a:solidFill>
                <a:latin typeface="Bahiana" panose="00000500000000000000" pitchFamily="50" charset="0"/>
              </a:rPr>
              <a:t>squadra</a:t>
            </a:r>
            <a:r>
              <a:rPr lang="en-GB" sz="36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 ha </a:t>
            </a:r>
            <a:r>
              <a:rPr lang="en-GB" sz="3600" dirty="0" err="1" smtClean="0">
                <a:solidFill>
                  <a:srgbClr val="FFFFFF"/>
                </a:solidFill>
                <a:latin typeface="Bahiana" panose="00000500000000000000" pitchFamily="50" charset="0"/>
              </a:rPr>
              <a:t>risparmiato</a:t>
            </a:r>
            <a:r>
              <a:rPr lang="en-GB" sz="3600" dirty="0">
                <a:solidFill>
                  <a:srgbClr val="FFFFFF"/>
                </a:solidFill>
                <a:latin typeface="Bahiana" panose="00000500000000000000" pitchFamily="50" charset="0"/>
              </a:rPr>
              <a:t> </a:t>
            </a:r>
            <a:r>
              <a:rPr lang="en-GB" sz="36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3.785,1</a:t>
            </a:r>
            <a:endParaRPr lang="en-GB" sz="3600" dirty="0">
              <a:solidFill>
                <a:srgbClr val="FFFFFF"/>
              </a:solidFill>
              <a:latin typeface="Bahiana" panose="00000500000000000000" pitchFamily="5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11294" y="633020"/>
            <a:ext cx="677108" cy="3852429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GB" sz="3200" dirty="0" err="1" smtClean="0">
                <a:solidFill>
                  <a:srgbClr val="FFFFFF"/>
                </a:solidFill>
                <a:latin typeface="Bahiana" panose="00000500000000000000" pitchFamily="50" charset="0"/>
              </a:rPr>
              <a:t>Tonnellate</a:t>
            </a:r>
            <a:r>
              <a:rPr lang="en-GB" sz="32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 di </a:t>
            </a:r>
            <a:r>
              <a:rPr lang="en-GB" sz="3200" dirty="0" err="1" smtClean="0">
                <a:solidFill>
                  <a:srgbClr val="FFFFFF"/>
                </a:solidFill>
                <a:latin typeface="Bahiana" panose="00000500000000000000" pitchFamily="50" charset="0"/>
              </a:rPr>
              <a:t>carbone</a:t>
            </a:r>
            <a:r>
              <a:rPr lang="en-GB" sz="32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 per anno</a:t>
            </a:r>
            <a:endParaRPr lang="en-GB" sz="3200" dirty="0">
              <a:solidFill>
                <a:srgbClr val="FFFFFF"/>
              </a:solidFill>
              <a:latin typeface="Bahiana" panose="00000500000000000000" pitchFamily="50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116116" y="4775391"/>
            <a:ext cx="596818" cy="629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072" y="1562346"/>
            <a:ext cx="3261367" cy="3547879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65572" y="2592643"/>
            <a:ext cx="506012" cy="749873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-167422" y="19487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b="1" dirty="0">
                <a:solidFill>
                  <a:srgbClr val="FFFFFF"/>
                </a:solidFill>
              </a:rPr>
              <a:t>equivalente alla CO2 prodotta </a:t>
            </a:r>
            <a:r>
              <a:rPr lang="it-IT" b="1" dirty="0" smtClean="0">
                <a:solidFill>
                  <a:srgbClr val="FFFFFF"/>
                </a:solidFill>
              </a:rPr>
              <a:t>da 380 lampadine</a:t>
            </a:r>
            <a:endParaRPr lang="it-IT" b="1" dirty="0">
              <a:solidFill>
                <a:srgbClr val="FFFFFF"/>
              </a:solidFill>
            </a:endParaRPr>
          </a:p>
          <a:p>
            <a:r>
              <a:rPr lang="it-IT" dirty="0"/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82362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20136" y="353125"/>
            <a:ext cx="7128791" cy="44235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Dosis" panose="02010503020202060003" pitchFamily="2" charset="0"/>
              </a:rPr>
              <a:t>[</a:t>
            </a:r>
            <a:r>
              <a:rPr lang="en-GB" dirty="0" err="1" smtClean="0">
                <a:latin typeface="Dosis" panose="02010503020202060003" pitchFamily="2" charset="0"/>
              </a:rPr>
              <a:t>inserisci</a:t>
            </a:r>
            <a:r>
              <a:rPr lang="en-GB" dirty="0" smtClean="0">
                <a:latin typeface="Dosis" panose="02010503020202060003" pitchFamily="2" charset="0"/>
              </a:rPr>
              <a:t> qui la </a:t>
            </a:r>
            <a:r>
              <a:rPr lang="en-GB" dirty="0" err="1" smtClean="0">
                <a:latin typeface="Dosis" panose="02010503020202060003" pitchFamily="2" charset="0"/>
              </a:rPr>
              <a:t>foto</a:t>
            </a:r>
            <a:r>
              <a:rPr lang="en-GB" dirty="0" smtClean="0">
                <a:latin typeface="Dosis" panose="02010503020202060003" pitchFamily="2" charset="0"/>
              </a:rPr>
              <a:t> </a:t>
            </a:r>
            <a:r>
              <a:rPr lang="en-GB" dirty="0" err="1" smtClean="0">
                <a:latin typeface="Dosis" panose="02010503020202060003" pitchFamily="2" charset="0"/>
              </a:rPr>
              <a:t>della</a:t>
            </a:r>
            <a:r>
              <a:rPr lang="en-GB" dirty="0" smtClean="0">
                <a:latin typeface="Dosis" panose="02010503020202060003" pitchFamily="2" charset="0"/>
              </a:rPr>
              <a:t> </a:t>
            </a:r>
            <a:r>
              <a:rPr lang="en-GB" dirty="0" err="1" smtClean="0">
                <a:latin typeface="Dosis" panose="02010503020202060003" pitchFamily="2" charset="0"/>
              </a:rPr>
              <a:t>squadra</a:t>
            </a:r>
            <a:r>
              <a:rPr lang="en-GB" dirty="0" smtClean="0">
                <a:latin typeface="Dosis" panose="02010503020202060003" pitchFamily="2" charset="0"/>
              </a:rPr>
              <a:t>]</a:t>
            </a:r>
            <a:endParaRPr lang="en-GB" dirty="0">
              <a:latin typeface="Dosis" panose="02010503020202060003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254751"/>
            <a:ext cx="1712632" cy="19343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573016"/>
            <a:ext cx="2034558" cy="16079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1640" y="3867590"/>
            <a:ext cx="2034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it’s over to you!</a:t>
            </a:r>
            <a:endParaRPr lang="en-GB" dirty="0">
              <a:solidFill>
                <a:srgbClr val="FFFFFF"/>
              </a:solidFill>
              <a:latin typeface="Bahiana" panose="00000500000000000000" pitchFamily="50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636349"/>
            <a:ext cx="4824536" cy="361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27118" y="917298"/>
            <a:ext cx="5253202" cy="393990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8640"/>
            <a:ext cx="6804248" cy="510318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04664"/>
            <a:ext cx="6588224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95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ater Explore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8A1C9D4345364A8275B435F9D365F5" ma:contentTypeVersion="0" ma:contentTypeDescription="Create a new document." ma:contentTypeScope="" ma:versionID="3620cc3d5e65cce75dc0526bbf1977b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2B65D2D-728A-4824-914E-2AC26C3C1A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4F3B659-C710-4D80-BF34-E03DBEA62B26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A74EEED-A8E9-49F5-A888-B935FEFE12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2034</TotalTime>
  <Words>163</Words>
  <Application>Microsoft Office PowerPoint</Application>
  <PresentationFormat>Presentazione su schermo (4:3)</PresentationFormat>
  <Paragraphs>25</Paragraphs>
  <Slides>44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44</vt:i4>
      </vt:variant>
    </vt:vector>
  </HeadingPairs>
  <TitlesOfParts>
    <vt:vector size="52" baseType="lpstr">
      <vt:lpstr>Gill Sans Light</vt:lpstr>
      <vt:lpstr>Bahiana</vt:lpstr>
      <vt:lpstr>Dosis</vt:lpstr>
      <vt:lpstr>Arial</vt:lpstr>
      <vt:lpstr>ＭＳ Ｐゴシック</vt:lpstr>
      <vt:lpstr>Jockey One</vt:lpstr>
      <vt:lpstr>Calibri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John Brown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Dicey</dc:creator>
  <cp:lastModifiedBy>Eliana Villa</cp:lastModifiedBy>
  <cp:revision>137</cp:revision>
  <cp:lastPrinted>2015-04-30T10:41:20Z</cp:lastPrinted>
  <dcterms:created xsi:type="dcterms:W3CDTF">2014-11-07T15:55:47Z</dcterms:created>
  <dcterms:modified xsi:type="dcterms:W3CDTF">2015-06-12T10:11:06Z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0x010100588A1C9D4345364A8275B435F9D365F5</vt:lpwstr>
  </property>
</Properties>
</file>