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2"/>
  </p:notesMasterIdLst>
  <p:sldIdLst>
    <p:sldId id="256" r:id="rId5"/>
    <p:sldId id="332" r:id="rId6"/>
    <p:sldId id="383" r:id="rId7"/>
    <p:sldId id="360" r:id="rId8"/>
    <p:sldId id="369" r:id="rId9"/>
    <p:sldId id="372" r:id="rId10"/>
    <p:sldId id="384" r:id="rId11"/>
    <p:sldId id="385" r:id="rId12"/>
    <p:sldId id="388" r:id="rId13"/>
    <p:sldId id="386" r:id="rId14"/>
    <p:sldId id="387" r:id="rId15"/>
    <p:sldId id="400" r:id="rId16"/>
    <p:sldId id="389" r:id="rId17"/>
    <p:sldId id="39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401" r:id="rId28"/>
    <p:sldId id="402" r:id="rId29"/>
    <p:sldId id="403" r:id="rId30"/>
    <p:sldId id="404" r:id="rId31"/>
  </p:sldIdLst>
  <p:sldSz cx="9144000" cy="6858000" type="screen4x3"/>
  <p:notesSz cx="7099300" cy="10234613"/>
  <p:embeddedFontLst>
    <p:embeddedFont>
      <p:font typeface="Jockey One" panose="020B0604020202020204" charset="-18"/>
      <p:regular r:id="rId33"/>
    </p:embeddedFont>
    <p:embeddedFont>
      <p:font typeface="Dosis" panose="020B0604020202020204" charset="0"/>
      <p:regular r:id="rId34"/>
      <p:bold r:id="rId35"/>
    </p:embeddedFont>
    <p:embeddedFont>
      <p:font typeface="Aharoni" panose="02010803020104030203" pitchFamily="2" charset="-79"/>
      <p:bold r:id="rId36"/>
    </p:embeddedFont>
    <p:embeddedFont>
      <p:font typeface="Bahiana" panose="020B0604020202020204" charset="0"/>
      <p:regular r:id="rId37"/>
    </p:embeddedFont>
    <p:embeddedFont>
      <p:font typeface="ＭＳ Ｐゴシック" panose="020B0600070205080204" pitchFamily="34" charset="-128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70" d="100"/>
          <a:sy n="70" d="100"/>
        </p:scale>
        <p:origin x="12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2988EF-B3CE-4D03-A898-CF8EE7259981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2F461E-260A-4C05-9B0C-1EF4F7CC62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461E-260A-4C05-9B0C-1EF4F7CC62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194" name="Picture 2" descr="\\jbfileva\Kids\GAP\call outs\PNG\waterexplorer_logo_blue_U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653852"/>
            <a:ext cx="57975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4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1266" name="Picture 2" descr="\\jbfileva\Kids\GAP\call outs\PNG\explorer_B_binoculars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212976"/>
            <a:ext cx="1521365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2290" name="Picture 2" descr="\\jbfileva\Kids\GAP\call outs\PNG\explorer_C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960392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3314" name="Picture 2" descr="\\jbfileva\Kids\GAP\call outs\PNG\explorer_D_backflip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730" y="3284984"/>
            <a:ext cx="3849209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9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jbfileva\Kids\GAP\call outs\PNG\topic background waves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5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5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2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55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jbfileva\Kids\GAP\call outs\PNG\topic background waves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62" y="0"/>
            <a:ext cx="916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2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5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8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2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jbfileva\Kids\GAP\call outs\PNG\topic background wave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smtClean="0">
                <a:solidFill>
                  <a:schemeClr val="bg1"/>
                </a:solidFill>
                <a:latin typeface="Bahiana" pitchFamily="50" charset="0"/>
              </a:rPr>
              <a:t> 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3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7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3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1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jbfileva\Kids\GAP\call outs\PNG\topic background waves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2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5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36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6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03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1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5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4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6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4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0242" name="Picture 2" descr="\\jbfileva\Kids\GAP\call outs\PNG\explorer_A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944" y="3356992"/>
            <a:ext cx="2661560" cy="24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2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827D-81E1-4030-90C8-F65919CC715C}" type="datetimeFigureOut">
              <a:rPr lang="en-GB" smtClean="0"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651" r:id="rId8"/>
    <p:sldLayoutId id="2147483667" r:id="rId9"/>
    <p:sldLayoutId id="2147483668" r:id="rId10"/>
    <p:sldLayoutId id="2147483669" r:id="rId11"/>
    <p:sldLayoutId id="2147483670" r:id="rId12"/>
    <p:sldLayoutId id="2147483655" r:id="rId13"/>
    <p:sldLayoutId id="2147483671" r:id="rId14"/>
    <p:sldLayoutId id="2147483700" r:id="rId15"/>
    <p:sldLayoutId id="2147483701" r:id="rId16"/>
    <p:sldLayoutId id="2147483660" r:id="rId17"/>
    <p:sldLayoutId id="2147483690" r:id="rId18"/>
    <p:sldLayoutId id="2147483680" r:id="rId19"/>
    <p:sldLayoutId id="2147483687" r:id="rId20"/>
    <p:sldLayoutId id="2147483661" r:id="rId21"/>
    <p:sldLayoutId id="2147483672" r:id="rId22"/>
    <p:sldLayoutId id="2147483662" r:id="rId23"/>
    <p:sldLayoutId id="2147483702" r:id="rId24"/>
    <p:sldLayoutId id="2147483691" r:id="rId25"/>
    <p:sldLayoutId id="2147483681" r:id="rId26"/>
    <p:sldLayoutId id="2147483686" r:id="rId27"/>
    <p:sldLayoutId id="2147483663" r:id="rId28"/>
    <p:sldLayoutId id="2147483673" r:id="rId29"/>
    <p:sldLayoutId id="2147483664" r:id="rId30"/>
    <p:sldLayoutId id="2147483703" r:id="rId31"/>
    <p:sldLayoutId id="2147483692" r:id="rId32"/>
    <p:sldLayoutId id="2147483682" r:id="rId33"/>
    <p:sldLayoutId id="2147483685" r:id="rId34"/>
    <p:sldLayoutId id="2147483665" r:id="rId35"/>
    <p:sldLayoutId id="2147483674" r:id="rId36"/>
    <p:sldLayoutId id="2147483666" r:id="rId37"/>
    <p:sldLayoutId id="2147483704" r:id="rId38"/>
    <p:sldLayoutId id="2147483693" r:id="rId39"/>
    <p:sldLayoutId id="2147483683" r:id="rId40"/>
    <p:sldLayoutId id="2147483684" r:id="rId41"/>
    <p:sldLayoutId id="2147483650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005064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Jockey One" panose="020B0604020202020204" charset="-18"/>
              </a:rPr>
              <a:t>WATERGUARDIANS</a:t>
            </a:r>
          </a:p>
          <a:p>
            <a:pPr algn="ctr"/>
            <a:r>
              <a:rPr lang="en-GB" sz="2800" dirty="0" err="1" smtClean="0">
                <a:latin typeface="Jockey One" panose="020B0604020202020204" charset="-18"/>
              </a:rPr>
              <a:t>Scuola</a:t>
            </a:r>
            <a:r>
              <a:rPr lang="en-GB" sz="2800" dirty="0" smtClean="0">
                <a:latin typeface="Jockey One" panose="020B0604020202020204" charset="-18"/>
              </a:rPr>
              <a:t> </a:t>
            </a:r>
            <a:r>
              <a:rPr lang="en-GB" sz="2800" dirty="0" err="1" smtClean="0">
                <a:latin typeface="Jockey One" panose="020B0604020202020204" charset="-18"/>
              </a:rPr>
              <a:t>G.Pascoli</a:t>
            </a:r>
            <a:endParaRPr lang="en-GB" sz="2800" dirty="0" smtClean="0">
              <a:latin typeface="Jockey One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07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672408" cy="51964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84" y="980728"/>
            <a:ext cx="4975200" cy="37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880"/>
            <a:ext cx="3124287" cy="29523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685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79050"/>
            <a:ext cx="8100392" cy="530120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27784" y="54868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FESTIVAL DELL’ACQUA</a:t>
            </a:r>
            <a:endParaRPr 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83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1"/>
            <a:ext cx="437195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4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6124587" cy="50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97858" y="2949562"/>
            <a:ext cx="3734837" cy="3240000"/>
            <a:chOff x="5227887" y="525600"/>
            <a:chExt cx="3734837" cy="32400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887" y="525600"/>
              <a:ext cx="3734837" cy="324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36731" y="1134301"/>
              <a:ext cx="3163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122</a:t>
              </a:r>
            </a:p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hanno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cambiato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loro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abitudini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grazie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contributo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7DA9BE-14C4-4630-B109-8F31656CDA72}" type="slidenum">
              <a:rPr lang="en-US" altLang="en-US" smtClean="0">
                <a:solidFill>
                  <a:schemeClr val="bg1"/>
                </a:solidFill>
                <a:latin typeface="Gill Sans Light" charset="0"/>
              </a:rPr>
              <a:pPr/>
              <a:t>2</a:t>
            </a:fld>
            <a:endParaRPr lang="en-US" altLang="en-US" smtClean="0">
              <a:solidFill>
                <a:schemeClr val="bg1"/>
              </a:solidFill>
              <a:latin typeface="Gill Sans Ligh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496" y="404664"/>
            <a:ext cx="3734837" cy="3240000"/>
            <a:chOff x="261099" y="1379677"/>
            <a:chExt cx="3734837" cy="324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099" y="1379677"/>
              <a:ext cx="3734837" cy="324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4341" y="2112531"/>
              <a:ext cx="31635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Attraverso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sfide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ha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raggiunto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1274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11760" y="1916832"/>
            <a:ext cx="3734837" cy="3240000"/>
            <a:chOff x="2987824" y="3071845"/>
            <a:chExt cx="3734837" cy="324000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3071845"/>
              <a:ext cx="3734837" cy="324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460" y="3618803"/>
              <a:ext cx="31635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è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riuscita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coinvolgere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422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campagne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di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sensibilizzazione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risparmio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idrico</a:t>
              </a:r>
              <a:endParaRPr lang="en-GB" b="1" i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4367" y="3474787"/>
              <a:ext cx="18473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22" y="5649855"/>
            <a:ext cx="864096" cy="104882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17" y="5253811"/>
            <a:ext cx="1148767" cy="792088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" y="3680381"/>
            <a:ext cx="1127189" cy="8044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53575" y="379278"/>
            <a:ext cx="4838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RISULTATI RAGGIUNTI DURANTE L’IMPLEMENTAZIONE DELLE ATTIVITA’ DEL PROGETTO IN TERMINI QUANTITATIVI</a:t>
            </a:r>
            <a:endParaRPr lang="it-IT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6672740" cy="50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480719" cy="50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7055768" cy="52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6568905" cy="49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653407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48680"/>
            <a:ext cx="6495913" cy="45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32656"/>
            <a:ext cx="6383349" cy="47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4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692696"/>
            <a:ext cx="5957723" cy="44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95721"/>
            <a:ext cx="1127858" cy="80474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161" y="4822651"/>
            <a:ext cx="1152244" cy="79254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708" y="5787586"/>
            <a:ext cx="865707" cy="104860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355976" y="19702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RISULTATI RAGGIUNTI </a:t>
            </a:r>
            <a:r>
              <a:rPr lang="it-IT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 IL 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FESTIVAL DELL’ACQUA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it-IT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TERMINI QUANTITATIVI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" y="364171"/>
            <a:ext cx="3731075" cy="324335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53799" y="784471"/>
            <a:ext cx="2028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Attraverso le sfide e le attività la tua squadra ha raggiunto 800 persone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092" y="1588437"/>
            <a:ext cx="3731075" cy="324335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224695" y="1764294"/>
            <a:ext cx="2305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La tua squadra è riuscita a coinvolgere 480 persone nelle attività e nelle campagne di sensibilizzazione al risparmio idrico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2818799"/>
            <a:ext cx="3737172" cy="323725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267247" y="3222405"/>
            <a:ext cx="2073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200 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Persone hanno cambiato le abitudini grazie al tuo contributo</a:t>
            </a:r>
            <a:endParaRPr lang="it-I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56" y="692696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268760"/>
            <a:ext cx="677108" cy="37444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TUA SQUADRA HA RISPARMIATO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764704"/>
            <a:ext cx="576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5.308.310 LITRI D’ACQUA PER ANNO</a:t>
            </a:r>
            <a:endParaRPr lang="en-GB" sz="44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3" y="2564904"/>
            <a:ext cx="4031772" cy="3732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6636" y="2754505"/>
            <a:ext cx="219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Sufficienti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per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riempire</a:t>
            </a:r>
            <a:r>
              <a:rPr lang="en-GB" sz="2000" dirty="0">
                <a:solidFill>
                  <a:srgbClr val="FFFFFF"/>
                </a:solidFill>
                <a:latin typeface="Dosis" panose="02010503020202060003" pitchFamily="2" charset="0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ca 53.000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vasche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da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bagno</a:t>
            </a:r>
            <a:endParaRPr lang="en-GB" sz="2000" dirty="0">
              <a:solidFill>
                <a:srgbClr val="FFFFFF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1" y="1292065"/>
            <a:ext cx="3617441" cy="2920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7" y="0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006" y="277843"/>
            <a:ext cx="605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tua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squadra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ha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risparmiato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it-IT" sz="3600" dirty="0">
                <a:solidFill>
                  <a:srgbClr val="FFFFFF"/>
                </a:solidFill>
                <a:latin typeface="Bahiana" panose="00000500000000000000" pitchFamily="50" charset="0"/>
              </a:rPr>
              <a:t>1826,589471</a:t>
            </a:r>
            <a:r>
              <a:rPr lang="en-GB" sz="3600" dirty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6312" y="755299"/>
            <a:ext cx="677108" cy="385242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Tonnellate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di </a:t>
            </a:r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carbone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per anno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16116" y="4775391"/>
            <a:ext cx="596818" cy="62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66" y="2704856"/>
            <a:ext cx="2288796" cy="258510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09486" y="1628800"/>
            <a:ext cx="2690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Equivalente alla CO</a:t>
            </a:r>
            <a:r>
              <a:rPr lang="it-IT" sz="1200" b="1" dirty="0" smtClean="0">
                <a:solidFill>
                  <a:srgbClr val="FFFFFF"/>
                </a:solidFill>
              </a:rPr>
              <a:t>2 </a:t>
            </a:r>
            <a:r>
              <a:rPr lang="it-IT" b="1" dirty="0" smtClean="0">
                <a:solidFill>
                  <a:srgbClr val="FFFFFF"/>
                </a:solidFill>
              </a:rPr>
              <a:t>prodotta da 1.833.000 lampadine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459" y="2552130"/>
            <a:ext cx="50601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20136" y="353125"/>
            <a:ext cx="7128791" cy="4423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osis" panose="02010503020202060003" pitchFamily="2" charset="0"/>
              </a:rPr>
              <a:t>[</a:t>
            </a:r>
            <a:r>
              <a:rPr lang="en-GB" dirty="0" err="1" smtClean="0">
                <a:latin typeface="Dosis" panose="02010503020202060003" pitchFamily="2" charset="0"/>
              </a:rPr>
              <a:t>inserisci</a:t>
            </a:r>
            <a:r>
              <a:rPr lang="en-GB" dirty="0" smtClean="0">
                <a:latin typeface="Dosis" panose="02010503020202060003" pitchFamily="2" charset="0"/>
              </a:rPr>
              <a:t> qui la </a:t>
            </a:r>
            <a:r>
              <a:rPr lang="en-GB" dirty="0" err="1" smtClean="0">
                <a:latin typeface="Dosis" panose="02010503020202060003" pitchFamily="2" charset="0"/>
              </a:rPr>
              <a:t>foto</a:t>
            </a:r>
            <a:r>
              <a:rPr lang="en-GB" dirty="0" smtClean="0">
                <a:latin typeface="Dosis" panose="02010503020202060003" pitchFamily="2" charset="0"/>
              </a:rPr>
              <a:t> </a:t>
            </a:r>
            <a:r>
              <a:rPr lang="en-GB" dirty="0" err="1" smtClean="0">
                <a:latin typeface="Dosis" panose="02010503020202060003" pitchFamily="2" charset="0"/>
              </a:rPr>
              <a:t>della</a:t>
            </a:r>
            <a:r>
              <a:rPr lang="en-GB" dirty="0" smtClean="0">
                <a:latin typeface="Dosis" panose="02010503020202060003" pitchFamily="2" charset="0"/>
              </a:rPr>
              <a:t> </a:t>
            </a:r>
            <a:r>
              <a:rPr lang="en-GB" dirty="0" err="1" smtClean="0">
                <a:latin typeface="Dosis" panose="02010503020202060003" pitchFamily="2" charset="0"/>
              </a:rPr>
              <a:t>squadra</a:t>
            </a:r>
            <a:r>
              <a:rPr lang="en-GB" dirty="0" smtClean="0">
                <a:latin typeface="Dosis" panose="02010503020202060003" pitchFamily="2" charset="0"/>
              </a:rPr>
              <a:t>]</a:t>
            </a:r>
            <a:endParaRPr lang="en-GB" dirty="0">
              <a:latin typeface="Dosis" panose="0201050302020206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54751"/>
            <a:ext cx="1712632" cy="19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2034558" cy="1607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867590"/>
            <a:ext cx="2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it’s over to you!</a:t>
            </a:r>
            <a:endParaRPr lang="en-GB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7" y="476672"/>
            <a:ext cx="5457479" cy="409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344816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7668344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 Explor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A1C9D4345364A8275B435F9D365F5" ma:contentTypeVersion="0" ma:contentTypeDescription="Create a new document." ma:contentTypeScope="" ma:versionID="3620cc3d5e65cce75dc0526bbf1977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74EEED-A8E9-49F5-A888-B935FEFE12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F3B659-C710-4D80-BF34-E03DBEA62B26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B65D2D-728A-4824-914E-2AC26C3C1A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</TotalTime>
  <Words>164</Words>
  <Application>Microsoft Office PowerPoint</Application>
  <PresentationFormat>Presentazione su schermo (4:3)</PresentationFormat>
  <Paragraphs>25</Paragraphs>
  <Slides>27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Jockey One</vt:lpstr>
      <vt:lpstr>Dosis</vt:lpstr>
      <vt:lpstr>Arial</vt:lpstr>
      <vt:lpstr>Aharoni</vt:lpstr>
      <vt:lpstr>Gill Sans Light</vt:lpstr>
      <vt:lpstr>Bahiana</vt:lpstr>
      <vt:lpstr>ＭＳ Ｐゴシック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John Brown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Dicey</dc:creator>
  <cp:lastModifiedBy>Eliana Villa</cp:lastModifiedBy>
  <cp:revision>151</cp:revision>
  <cp:lastPrinted>2015-04-30T10:41:20Z</cp:lastPrinted>
  <dcterms:created xsi:type="dcterms:W3CDTF">2014-11-07T15:55:47Z</dcterms:created>
  <dcterms:modified xsi:type="dcterms:W3CDTF">2015-06-12T10:12:05Z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0x010100588A1C9D4345364A8275B435F9D365F5</vt:lpwstr>
  </property>
</Properties>
</file>