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1" r:id="rId6"/>
    <p:sldId id="260" r:id="rId7"/>
    <p:sldId id="267" r:id="rId8"/>
    <p:sldId id="262" r:id="rId9"/>
    <p:sldId id="263" r:id="rId10"/>
    <p:sldId id="264" r:id="rId11"/>
    <p:sldId id="266" r:id="rId12"/>
    <p:sldId id="265"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BDD3499A-8437-451C-AD9B-D3C2B2EC2CB4}" type="datetimeFigureOut">
              <a:rPr lang="it-IT" smtClean="0"/>
              <a:pPr/>
              <a:t>16/03/2017</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DEF753AD-1A4A-415B-A595-00AB0732F587}"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DD3499A-8437-451C-AD9B-D3C2B2EC2CB4}" type="datetimeFigureOut">
              <a:rPr lang="it-IT" smtClean="0"/>
              <a:pPr/>
              <a:t>16/03/2017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F753AD-1A4A-415B-A595-00AB0732F58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9"/>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DD3499A-8437-451C-AD9B-D3C2B2EC2CB4}" type="datetimeFigureOut">
              <a:rPr lang="it-IT" smtClean="0"/>
              <a:pPr/>
              <a:t>16/03/2017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F753AD-1A4A-415B-A595-00AB0732F58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BDD3499A-8437-451C-AD9B-D3C2B2EC2CB4}" type="datetimeFigureOut">
              <a:rPr lang="it-IT" smtClean="0"/>
              <a:pPr/>
              <a:t>16/03/2017</a:t>
            </a:fld>
            <a:endParaRPr lang="it-IT"/>
          </a:p>
        </p:txBody>
      </p:sp>
      <p:sp>
        <p:nvSpPr>
          <p:cNvPr id="9" name="Segnaposto numero diapositiva 8"/>
          <p:cNvSpPr>
            <a:spLocks noGrp="1"/>
          </p:cNvSpPr>
          <p:nvPr>
            <p:ph type="sldNum" sz="quarter" idx="15"/>
          </p:nvPr>
        </p:nvSpPr>
        <p:spPr/>
        <p:txBody>
          <a:bodyPr rtlCol="0"/>
          <a:lstStyle/>
          <a:p>
            <a:fld id="{DEF753AD-1A4A-415B-A595-00AB0732F587}"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BDD3499A-8437-451C-AD9B-D3C2B2EC2CB4}" type="datetimeFigureOut">
              <a:rPr lang="it-IT" smtClean="0"/>
              <a:pPr/>
              <a:t>16/03/2017</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DEF753AD-1A4A-415B-A595-00AB0732F587}"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BDD3499A-8437-451C-AD9B-D3C2B2EC2CB4}" type="datetimeFigureOut">
              <a:rPr lang="it-IT" smtClean="0"/>
              <a:pPr/>
              <a:t>16/03/2017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F753AD-1A4A-415B-A595-00AB0732F587}"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BDD3499A-8437-451C-AD9B-D3C2B2EC2CB4}" type="datetimeFigureOut">
              <a:rPr lang="it-IT" smtClean="0"/>
              <a:pPr/>
              <a:t>16/03/2017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EF753AD-1A4A-415B-A595-00AB0732F587}"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BDD3499A-8437-451C-AD9B-D3C2B2EC2CB4}" type="datetimeFigureOut">
              <a:rPr lang="it-IT" smtClean="0"/>
              <a:pPr/>
              <a:t>16/03/2017</a:t>
            </a:fld>
            <a:endParaRPr lang="it-IT"/>
          </a:p>
        </p:txBody>
      </p:sp>
      <p:sp>
        <p:nvSpPr>
          <p:cNvPr id="7" name="Segnaposto numero diapositiva 6"/>
          <p:cNvSpPr>
            <a:spLocks noGrp="1"/>
          </p:cNvSpPr>
          <p:nvPr>
            <p:ph type="sldNum" sz="quarter" idx="11"/>
          </p:nvPr>
        </p:nvSpPr>
        <p:spPr/>
        <p:txBody>
          <a:bodyPr rtlCol="0"/>
          <a:lstStyle/>
          <a:p>
            <a:fld id="{DEF753AD-1A4A-415B-A595-00AB0732F587}"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DD3499A-8437-451C-AD9B-D3C2B2EC2CB4}" type="datetimeFigureOut">
              <a:rPr lang="it-IT" smtClean="0"/>
              <a:pPr/>
              <a:t>16/03/2017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EF753AD-1A4A-415B-A595-00AB0732F58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BDD3499A-8437-451C-AD9B-D3C2B2EC2CB4}" type="datetimeFigureOut">
              <a:rPr lang="it-IT" smtClean="0"/>
              <a:pPr/>
              <a:t>16/03/2017</a:t>
            </a:fld>
            <a:endParaRPr lang="it-IT"/>
          </a:p>
        </p:txBody>
      </p:sp>
      <p:sp>
        <p:nvSpPr>
          <p:cNvPr id="22" name="Segnaposto numero diapositiva 21"/>
          <p:cNvSpPr>
            <a:spLocks noGrp="1"/>
          </p:cNvSpPr>
          <p:nvPr>
            <p:ph type="sldNum" sz="quarter" idx="15"/>
          </p:nvPr>
        </p:nvSpPr>
        <p:spPr/>
        <p:txBody>
          <a:bodyPr rtlCol="0"/>
          <a:lstStyle/>
          <a:p>
            <a:fld id="{DEF753AD-1A4A-415B-A595-00AB0732F587}"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BDD3499A-8437-451C-AD9B-D3C2B2EC2CB4}" type="datetimeFigureOut">
              <a:rPr lang="it-IT" smtClean="0"/>
              <a:pPr/>
              <a:t>16/03/2017</a:t>
            </a:fld>
            <a:endParaRPr lang="it-IT"/>
          </a:p>
        </p:txBody>
      </p:sp>
      <p:sp>
        <p:nvSpPr>
          <p:cNvPr id="18" name="Segnaposto numero diapositiva 17"/>
          <p:cNvSpPr>
            <a:spLocks noGrp="1"/>
          </p:cNvSpPr>
          <p:nvPr>
            <p:ph type="sldNum" sz="quarter" idx="11"/>
          </p:nvPr>
        </p:nvSpPr>
        <p:spPr/>
        <p:txBody>
          <a:bodyPr rtlCol="0"/>
          <a:lstStyle/>
          <a:p>
            <a:fld id="{DEF753AD-1A4A-415B-A595-00AB0732F587}"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DD3499A-8437-451C-AD9B-D3C2B2EC2CB4}" type="datetimeFigureOut">
              <a:rPr lang="it-IT" smtClean="0"/>
              <a:pPr/>
              <a:t>16/03/2017</a:t>
            </a:fld>
            <a:endParaRPr lang="it-IT"/>
          </a:p>
        </p:txBody>
      </p:sp>
      <p:sp>
        <p:nvSpPr>
          <p:cNvPr id="3" name="Segnaposto piè di pagina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EF753AD-1A4A-415B-A595-00AB0732F58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Users\Melina\Documents\I%20suoni%20dellacqua.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file:///C:\Users\Melina\Documents\I%20suoni%20dellacqua.mp3"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www.cosepercrescere.it/category/ecologia/lacqua/ciclo-naturale-dellacqua/"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http://www.cosepercrescere.it/category/ecologia/lacqua/ciclo-antropico-dellacqu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14480" y="1000107"/>
            <a:ext cx="3571900" cy="1571637"/>
          </a:xfrm>
        </p:spPr>
        <p:txBody>
          <a:bodyPr/>
          <a:lstStyle/>
          <a:p>
            <a:r>
              <a:rPr lang="it-IT" dirty="0" smtClean="0"/>
              <a:t>Scuola Primaria </a:t>
            </a:r>
            <a:br>
              <a:rPr lang="it-IT" dirty="0" smtClean="0"/>
            </a:br>
            <a:r>
              <a:rPr lang="it-IT" dirty="0" smtClean="0"/>
              <a:t> </a:t>
            </a:r>
            <a:r>
              <a:rPr lang="it-IT" dirty="0" err="1" smtClean="0"/>
              <a:t>Comiziano</a:t>
            </a:r>
            <a:r>
              <a:rPr lang="it-IT" dirty="0" smtClean="0"/>
              <a:t/>
            </a:r>
            <a:br>
              <a:rPr lang="it-IT" dirty="0" smtClean="0"/>
            </a:br>
            <a:r>
              <a:rPr lang="it-IT" dirty="0" smtClean="0"/>
              <a:t>“SPLASH”</a:t>
            </a:r>
            <a:endParaRPr lang="it-IT" dirty="0"/>
          </a:p>
        </p:txBody>
      </p:sp>
      <p:sp>
        <p:nvSpPr>
          <p:cNvPr id="3" name="Sottotitolo 2"/>
          <p:cNvSpPr>
            <a:spLocks noGrp="1"/>
          </p:cNvSpPr>
          <p:nvPr>
            <p:ph type="subTitle" idx="1"/>
          </p:nvPr>
        </p:nvSpPr>
        <p:spPr>
          <a:xfrm>
            <a:off x="2286000" y="3357562"/>
            <a:ext cx="6172200" cy="1571636"/>
          </a:xfrm>
        </p:spPr>
        <p:txBody>
          <a:bodyPr/>
          <a:lstStyle/>
          <a:p>
            <a:r>
              <a:rPr lang="it-IT" dirty="0" smtClean="0"/>
              <a:t>Giornata mondiale dell’ACQUA 2017</a:t>
            </a:r>
          </a:p>
          <a:p>
            <a:r>
              <a:rPr lang="it-IT" dirty="0" smtClean="0"/>
              <a:t>Tema </a:t>
            </a:r>
            <a:r>
              <a:rPr lang="it-IT" dirty="0" smtClean="0"/>
              <a:t>: ” </a:t>
            </a:r>
            <a:r>
              <a:rPr lang="it-IT" dirty="0" smtClean="0"/>
              <a:t>Acque </a:t>
            </a:r>
            <a:r>
              <a:rPr lang="it-IT" dirty="0" smtClean="0"/>
              <a:t>reflue”.</a:t>
            </a:r>
            <a:endParaRPr lang="it-IT" dirty="0"/>
          </a:p>
        </p:txBody>
      </p:sp>
      <p:pic>
        <p:nvPicPr>
          <p:cNvPr id="1026" name="Picture 2" descr="C:\Users\Melina\Pictures\Cattura-300x209.jpg"/>
          <p:cNvPicPr>
            <a:picLocks noChangeAspect="1" noChangeArrowheads="1"/>
          </p:cNvPicPr>
          <p:nvPr/>
        </p:nvPicPr>
        <p:blipFill>
          <a:blip r:embed="rId3"/>
          <a:srcRect/>
          <a:stretch>
            <a:fillRect/>
          </a:stretch>
        </p:blipFill>
        <p:spPr bwMode="auto">
          <a:xfrm>
            <a:off x="6357950" y="1"/>
            <a:ext cx="2428892" cy="1928802"/>
          </a:xfrm>
          <a:prstGeom prst="rect">
            <a:avLst/>
          </a:prstGeom>
          <a:noFill/>
        </p:spPr>
      </p:pic>
      <p:pic>
        <p:nvPicPr>
          <p:cNvPr id="5" name="Immagine 4" descr="WWD-GENERIQ-CMJN_EN_2017_square-01-696x681.png"/>
          <p:cNvPicPr>
            <a:picLocks noChangeAspect="1"/>
          </p:cNvPicPr>
          <p:nvPr/>
        </p:nvPicPr>
        <p:blipFill>
          <a:blip r:embed="rId4"/>
          <a:stretch>
            <a:fillRect/>
          </a:stretch>
        </p:blipFill>
        <p:spPr>
          <a:xfrm>
            <a:off x="5643570" y="3143248"/>
            <a:ext cx="3286148" cy="3143272"/>
          </a:xfrm>
          <a:prstGeom prst="rect">
            <a:avLst/>
          </a:prstGeom>
        </p:spPr>
      </p:pic>
      <p:pic>
        <p:nvPicPr>
          <p:cNvPr id="7" name="I suoni dellacqua.mp3">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6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1011222"/>
          </a:xfrm>
        </p:spPr>
        <p:txBody>
          <a:bodyPr>
            <a:noAutofit/>
          </a:bodyPr>
          <a:lstStyle/>
          <a:p>
            <a:r>
              <a:rPr lang="it-IT" sz="2400" dirty="0" smtClean="0"/>
              <a:t>Ci siamo guardati intorno e ci siamo resi </a:t>
            </a:r>
            <a:r>
              <a:rPr lang="it-IT" sz="2400" dirty="0" smtClean="0"/>
              <a:t>conto che </a:t>
            </a:r>
            <a:r>
              <a:rPr lang="it-IT" sz="2400" dirty="0" smtClean="0"/>
              <a:t>sul nostro territorio si fa poco per i canali di scolo. </a:t>
            </a:r>
            <a:endParaRPr lang="it-IT" sz="2400" dirty="0"/>
          </a:p>
        </p:txBody>
      </p:sp>
      <p:pic>
        <p:nvPicPr>
          <p:cNvPr id="4" name="Segnaposto contenuto 3" descr="IMG-20170311-WA0000.jpg"/>
          <p:cNvPicPr>
            <a:picLocks noGrp="1" noChangeAspect="1"/>
          </p:cNvPicPr>
          <p:nvPr>
            <p:ph sz="quarter" idx="1"/>
          </p:nvPr>
        </p:nvPicPr>
        <p:blipFill>
          <a:blip r:embed="rId2"/>
          <a:stretch>
            <a:fillRect/>
          </a:stretch>
        </p:blipFill>
        <p:spPr>
          <a:xfrm>
            <a:off x="457200" y="1936750"/>
            <a:ext cx="7467600" cy="42005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170314-WA0000.jpg"/>
          <p:cNvPicPr>
            <a:picLocks noGrp="1" noChangeAspect="1"/>
          </p:cNvPicPr>
          <p:nvPr>
            <p:ph sz="quarter" idx="1"/>
          </p:nvPr>
        </p:nvPicPr>
        <p:blipFill>
          <a:blip r:embed="rId2"/>
          <a:stretch>
            <a:fillRect/>
          </a:stretch>
        </p:blipFill>
        <p:spPr>
          <a:xfrm>
            <a:off x="457200" y="1936750"/>
            <a:ext cx="7467600" cy="4200525"/>
          </a:xfrm>
        </p:spPr>
      </p:pic>
      <p:sp>
        <p:nvSpPr>
          <p:cNvPr id="3" name="CasellaDiTesto 2"/>
          <p:cNvSpPr txBox="1"/>
          <p:nvPr/>
        </p:nvSpPr>
        <p:spPr>
          <a:xfrm>
            <a:off x="857224" y="142852"/>
            <a:ext cx="6786611" cy="1754326"/>
          </a:xfrm>
          <a:prstGeom prst="rect">
            <a:avLst/>
          </a:prstGeom>
          <a:noFill/>
        </p:spPr>
        <p:txBody>
          <a:bodyPr wrap="square" rtlCol="0">
            <a:spAutoFit/>
          </a:bodyPr>
          <a:lstStyle/>
          <a:p>
            <a:r>
              <a:rPr lang="it-IT" dirty="0" smtClean="0"/>
              <a:t>Qui sorridiamo,ma pensiamo anche che si continua a parlare di riscaldamento globale,di desertificazione con conseguente riduzione delle riserve idriche e allora perché continuiamo ad utilizzare acqua POTABILE? Recuperiamo e riutilizziamo le acque reflue come previsto dal Decreto del 12 giugno 2003;in campo domestico,industriale e urbano.</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170311-WA0001.jpg"/>
          <p:cNvPicPr>
            <a:picLocks noGrp="1" noChangeAspect="1"/>
          </p:cNvPicPr>
          <p:nvPr>
            <p:ph sz="quarter" idx="1"/>
          </p:nvPr>
        </p:nvPicPr>
        <p:blipFill>
          <a:blip r:embed="rId3"/>
          <a:stretch>
            <a:fillRect/>
          </a:stretch>
        </p:blipFill>
        <p:spPr>
          <a:xfrm>
            <a:off x="1571604" y="1214422"/>
            <a:ext cx="5429288" cy="5187965"/>
          </a:xfrm>
        </p:spPr>
      </p:pic>
      <p:sp>
        <p:nvSpPr>
          <p:cNvPr id="3" name="CasellaDiTesto 2"/>
          <p:cNvSpPr txBox="1"/>
          <p:nvPr/>
        </p:nvSpPr>
        <p:spPr>
          <a:xfrm>
            <a:off x="1500166" y="357166"/>
            <a:ext cx="6858048" cy="461665"/>
          </a:xfrm>
          <a:prstGeom prst="rect">
            <a:avLst/>
          </a:prstGeom>
          <a:noFill/>
        </p:spPr>
        <p:txBody>
          <a:bodyPr wrap="square" rtlCol="0">
            <a:spAutoFit/>
          </a:bodyPr>
          <a:lstStyle/>
          <a:p>
            <a:pPr algn="just"/>
            <a:r>
              <a:rPr lang="it-IT" sz="2400" dirty="0" smtClean="0">
                <a:solidFill>
                  <a:srgbClr val="0070C0"/>
                </a:solidFill>
              </a:rPr>
              <a:t>Noi esploratrici vorremo che diventassero così !</a:t>
            </a:r>
            <a:endParaRPr lang="it-IT" sz="2400" dirty="0">
              <a:solidFill>
                <a:srgbClr val="0070C0"/>
              </a:solidFill>
            </a:endParaRPr>
          </a:p>
        </p:txBody>
      </p:sp>
      <p:pic>
        <p:nvPicPr>
          <p:cNvPr id="5" name="I suoni dellacqua.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6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42910" y="357166"/>
            <a:ext cx="6215090" cy="2308324"/>
          </a:xfrm>
          <a:prstGeom prst="rect">
            <a:avLst/>
          </a:prstGeom>
        </p:spPr>
        <p:txBody>
          <a:bodyPr wrap="square">
            <a:spAutoFit/>
          </a:bodyPr>
          <a:lstStyle/>
          <a:p>
            <a:r>
              <a:rPr lang="it-IT" sz="2400" dirty="0" smtClean="0">
                <a:latin typeface="Lucida Calligraphy" pitchFamily="66" charset="0"/>
              </a:rPr>
              <a:t>L'acqua è il filo conduttore della nostra vita! </a:t>
            </a:r>
            <a:br>
              <a:rPr lang="it-IT" sz="2400" dirty="0" smtClean="0">
                <a:latin typeface="Lucida Calligraphy" pitchFamily="66" charset="0"/>
              </a:rPr>
            </a:br>
            <a:r>
              <a:rPr lang="it-IT" sz="2400" dirty="0" smtClean="0">
                <a:latin typeface="Lucida Calligraphy" pitchFamily="66" charset="0"/>
              </a:rPr>
              <a:t>Da essa tutto prende origine: la vita sul nostro pianeta, noi stessi siamo fatti per i due terzi di acqua come pure il nostro pianeta.</a:t>
            </a:r>
            <a:endParaRPr lang="it-IT" sz="2400" dirty="0"/>
          </a:p>
        </p:txBody>
      </p:sp>
      <p:pic>
        <p:nvPicPr>
          <p:cNvPr id="2050" name="Picture 2" descr=" "/>
          <p:cNvPicPr>
            <a:picLocks noChangeAspect="1" noChangeArrowheads="1"/>
          </p:cNvPicPr>
          <p:nvPr/>
        </p:nvPicPr>
        <p:blipFill>
          <a:blip r:embed="rId2"/>
          <a:srcRect/>
          <a:stretch>
            <a:fillRect/>
          </a:stretch>
        </p:blipFill>
        <p:spPr bwMode="auto">
          <a:xfrm>
            <a:off x="857224" y="3357562"/>
            <a:ext cx="3000396" cy="2786082"/>
          </a:xfrm>
          <a:prstGeom prst="rect">
            <a:avLst/>
          </a:prstGeom>
          <a:noFill/>
        </p:spPr>
      </p:pic>
      <p:pic>
        <p:nvPicPr>
          <p:cNvPr id="2056" name="Picture 8" descr=" "/>
          <p:cNvPicPr>
            <a:picLocks noChangeAspect="1" noChangeArrowheads="1"/>
          </p:cNvPicPr>
          <p:nvPr/>
        </p:nvPicPr>
        <p:blipFill>
          <a:blip r:embed="rId3"/>
          <a:srcRect/>
          <a:stretch>
            <a:fillRect/>
          </a:stretch>
        </p:blipFill>
        <p:spPr bwMode="auto">
          <a:xfrm>
            <a:off x="4786314" y="2714620"/>
            <a:ext cx="3357586" cy="28575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
          <p:cNvPicPr>
            <a:picLocks noChangeAspect="1" noChangeArrowheads="1"/>
          </p:cNvPicPr>
          <p:nvPr/>
        </p:nvPicPr>
        <p:blipFill>
          <a:blip r:embed="rId2"/>
          <a:srcRect/>
          <a:stretch>
            <a:fillRect/>
          </a:stretch>
        </p:blipFill>
        <p:spPr bwMode="auto">
          <a:xfrm rot="19074610">
            <a:off x="5869311" y="499725"/>
            <a:ext cx="2343150" cy="2214578"/>
          </a:xfrm>
          <a:prstGeom prst="rect">
            <a:avLst/>
          </a:prstGeom>
          <a:noFill/>
        </p:spPr>
      </p:pic>
      <p:pic>
        <p:nvPicPr>
          <p:cNvPr id="2052" name="Picture 4" descr=" "/>
          <p:cNvPicPr>
            <a:picLocks noChangeAspect="1" noChangeArrowheads="1"/>
          </p:cNvPicPr>
          <p:nvPr/>
        </p:nvPicPr>
        <p:blipFill>
          <a:blip r:embed="rId3"/>
          <a:srcRect/>
          <a:stretch>
            <a:fillRect/>
          </a:stretch>
        </p:blipFill>
        <p:spPr bwMode="auto">
          <a:xfrm>
            <a:off x="6000760" y="3357562"/>
            <a:ext cx="2676525" cy="2286016"/>
          </a:xfrm>
          <a:prstGeom prst="rect">
            <a:avLst/>
          </a:prstGeom>
          <a:noFill/>
        </p:spPr>
      </p:pic>
      <p:sp>
        <p:nvSpPr>
          <p:cNvPr id="2054" name="AutoShape 6" descr=" "/>
          <p:cNvSpPr>
            <a:spLocks noChangeAspect="1" noChangeArrowheads="1"/>
          </p:cNvSpPr>
          <p:nvPr/>
        </p:nvSpPr>
        <p:spPr bwMode="auto">
          <a:xfrm>
            <a:off x="63500" y="-731838"/>
            <a:ext cx="2457450" cy="15240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6" name="AutoShape 8" descr=" "/>
          <p:cNvSpPr>
            <a:spLocks noChangeAspect="1" noChangeArrowheads="1"/>
          </p:cNvSpPr>
          <p:nvPr/>
        </p:nvSpPr>
        <p:spPr bwMode="auto">
          <a:xfrm>
            <a:off x="63500" y="-731838"/>
            <a:ext cx="2457450" cy="15240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8" name="AutoShape 10" descr=" "/>
          <p:cNvSpPr>
            <a:spLocks noChangeAspect="1" noChangeArrowheads="1"/>
          </p:cNvSpPr>
          <p:nvPr/>
        </p:nvSpPr>
        <p:spPr bwMode="auto">
          <a:xfrm rot="10800000" flipV="1">
            <a:off x="1285852" y="571480"/>
            <a:ext cx="3071834" cy="1357322"/>
          </a:xfrm>
          <a:prstGeom prst="rect">
            <a:avLst/>
          </a:prstGeom>
          <a:noFill/>
        </p:spPr>
        <p:txBody>
          <a:bodyPr vert="horz" wrap="square" lIns="91440" tIns="45720" rIns="91440" bIns="45720" numCol="1" anchor="t" anchorCtr="0" compatLnSpc="1">
            <a:prstTxWarp prst="textNoShape">
              <a:avLst/>
            </a:prstTxWarp>
          </a:bodyPr>
          <a:lstStyle/>
          <a:p>
            <a:r>
              <a:rPr lang="it-IT" sz="2800" dirty="0" smtClean="0">
                <a:solidFill>
                  <a:srgbClr val="002060"/>
                </a:solidFill>
              </a:rPr>
              <a:t>Acque reflue : riutilizziamole</a:t>
            </a:r>
            <a:r>
              <a:rPr lang="it-IT" sz="2800" dirty="0" smtClean="0"/>
              <a:t>.</a:t>
            </a:r>
            <a:endParaRPr lang="it-IT" sz="2800" dirty="0"/>
          </a:p>
        </p:txBody>
      </p:sp>
      <p:pic>
        <p:nvPicPr>
          <p:cNvPr id="2060" name="Picture 12" descr="Risultato immagine per riutilizzo acque reflue"/>
          <p:cNvPicPr>
            <a:picLocks noChangeAspect="1" noChangeArrowheads="1"/>
          </p:cNvPicPr>
          <p:nvPr/>
        </p:nvPicPr>
        <p:blipFill>
          <a:blip r:embed="rId4"/>
          <a:srcRect/>
          <a:stretch>
            <a:fillRect/>
          </a:stretch>
        </p:blipFill>
        <p:spPr bwMode="auto">
          <a:xfrm>
            <a:off x="3000364" y="4572008"/>
            <a:ext cx="2857520" cy="1928826"/>
          </a:xfrm>
          <a:prstGeom prst="rect">
            <a:avLst/>
          </a:prstGeom>
          <a:noFill/>
        </p:spPr>
      </p:pic>
      <p:pic>
        <p:nvPicPr>
          <p:cNvPr id="2062" name="Picture 14" descr=" "/>
          <p:cNvPicPr>
            <a:picLocks noChangeAspect="1" noChangeArrowheads="1"/>
          </p:cNvPicPr>
          <p:nvPr/>
        </p:nvPicPr>
        <p:blipFill>
          <a:blip r:embed="rId5"/>
          <a:srcRect/>
          <a:stretch>
            <a:fillRect/>
          </a:stretch>
        </p:blipFill>
        <p:spPr bwMode="auto">
          <a:xfrm>
            <a:off x="2857488" y="2500306"/>
            <a:ext cx="2428875" cy="1790701"/>
          </a:xfrm>
          <a:prstGeom prst="rect">
            <a:avLst/>
          </a:prstGeom>
          <a:noFill/>
        </p:spPr>
      </p:pic>
      <p:pic>
        <p:nvPicPr>
          <p:cNvPr id="1026" name="Picture 2" descr=" "/>
          <p:cNvPicPr>
            <a:picLocks noChangeAspect="1" noChangeArrowheads="1"/>
          </p:cNvPicPr>
          <p:nvPr/>
        </p:nvPicPr>
        <p:blipFill>
          <a:blip r:embed="rId6"/>
          <a:srcRect/>
          <a:stretch>
            <a:fillRect/>
          </a:stretch>
        </p:blipFill>
        <p:spPr bwMode="auto">
          <a:xfrm>
            <a:off x="428596" y="4643446"/>
            <a:ext cx="2214578" cy="188119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00430" y="642918"/>
            <a:ext cx="4214842" cy="646331"/>
          </a:xfrm>
          <a:prstGeom prst="rect">
            <a:avLst/>
          </a:prstGeom>
        </p:spPr>
        <p:txBody>
          <a:bodyPr wrap="square">
            <a:spAutoFit/>
          </a:bodyPr>
          <a:lstStyle/>
          <a:p>
            <a:r>
              <a:rPr lang="it-IT" b="1" dirty="0" smtClean="0">
                <a:solidFill>
                  <a:srgbClr val="002060"/>
                </a:solidFill>
              </a:rPr>
              <a:t>Ciclo naturale e ciclo urbano dell’acqua vanno a braccetto</a:t>
            </a:r>
            <a:r>
              <a:rPr lang="it-IT" b="1" dirty="0" smtClean="0"/>
              <a:t>.</a:t>
            </a:r>
            <a:endParaRPr lang="it-IT" dirty="0"/>
          </a:p>
        </p:txBody>
      </p:sp>
      <p:pic>
        <p:nvPicPr>
          <p:cNvPr id="3" name="Immagine 2" descr="http://www.cosepercrescere.it/wp-content/uploads/2013/10/ciclo-acqua-200x184.jpg"/>
          <p:cNvPicPr/>
          <p:nvPr/>
        </p:nvPicPr>
        <p:blipFill>
          <a:blip r:embed="rId2"/>
          <a:srcRect/>
          <a:stretch>
            <a:fillRect/>
          </a:stretch>
        </p:blipFill>
        <p:spPr bwMode="auto">
          <a:xfrm>
            <a:off x="0" y="214290"/>
            <a:ext cx="3428992" cy="2286016"/>
          </a:xfrm>
          <a:prstGeom prst="rect">
            <a:avLst/>
          </a:prstGeom>
          <a:noFill/>
          <a:ln w="9525">
            <a:noFill/>
            <a:miter lim="800000"/>
            <a:headEnd/>
            <a:tailEnd/>
          </a:ln>
        </p:spPr>
      </p:pic>
      <p:sp>
        <p:nvSpPr>
          <p:cNvPr id="4" name="Rettangolo 3"/>
          <p:cNvSpPr/>
          <p:nvPr/>
        </p:nvSpPr>
        <p:spPr>
          <a:xfrm>
            <a:off x="2286000" y="1785926"/>
            <a:ext cx="6429404" cy="923330"/>
          </a:xfrm>
          <a:prstGeom prst="rect">
            <a:avLst/>
          </a:prstGeom>
        </p:spPr>
        <p:txBody>
          <a:bodyPr wrap="square">
            <a:spAutoFit/>
          </a:bodyPr>
          <a:lstStyle/>
          <a:p>
            <a:r>
              <a:rPr lang="it-IT" dirty="0" smtClean="0"/>
              <a:t>Per salvaguardare il </a:t>
            </a:r>
            <a:r>
              <a:rPr lang="it-IT" b="1" u="sng" dirty="0" smtClean="0">
                <a:hlinkClick r:id="rId3"/>
              </a:rPr>
              <a:t>ciclo naturale dell’acqua</a:t>
            </a:r>
            <a:r>
              <a:rPr lang="it-IT" dirty="0" smtClean="0"/>
              <a:t>, che non dipende da noi uomini, dobbiamo fare in modo che il </a:t>
            </a:r>
            <a:r>
              <a:rPr lang="it-IT" b="1" u="sng" dirty="0" smtClean="0">
                <a:hlinkClick r:id="rId4"/>
              </a:rPr>
              <a:t>ciclo urbano</a:t>
            </a:r>
            <a:r>
              <a:rPr lang="it-IT" dirty="0" smtClean="0"/>
              <a:t> dell’acqua restituisca all’ambiente acqua pulita. </a:t>
            </a:r>
            <a:endParaRPr lang="it-IT" dirty="0"/>
          </a:p>
        </p:txBody>
      </p:sp>
      <p:sp>
        <p:nvSpPr>
          <p:cNvPr id="6" name="Rettangolo 5"/>
          <p:cNvSpPr/>
          <p:nvPr/>
        </p:nvSpPr>
        <p:spPr>
          <a:xfrm>
            <a:off x="285720" y="2571744"/>
            <a:ext cx="8143932" cy="3970318"/>
          </a:xfrm>
          <a:prstGeom prst="rect">
            <a:avLst/>
          </a:prstGeom>
        </p:spPr>
        <p:txBody>
          <a:bodyPr wrap="square">
            <a:spAutoFit/>
          </a:bodyPr>
          <a:lstStyle/>
          <a:p>
            <a:r>
              <a:rPr lang="it-IT" dirty="0" smtClean="0"/>
              <a:t>L’acqua è fondamentale per la vita dell’uomo e di tutte le specie animali e vegetali che popolano il nostro pianeta . Abbiamo bisogno di acqua per bere, lavarci, irrigare i campi che ci danno frutta, verdura e cereali, dissetare gli animali che ci forniscono carne, uova, latte e formaggio, e per produrre tutte le cose di cui abbiamo bisogno.</a:t>
            </a:r>
            <a:br>
              <a:rPr lang="it-IT" dirty="0" smtClean="0"/>
            </a:br>
            <a:r>
              <a:rPr lang="it-IT" dirty="0" smtClean="0"/>
              <a:t>L’uomo allora capta l’acqua dai fiumi, dai laghi o dal sottosuolo. Spesso, l’acqua non può essere bevuta direttamente perché non è di ottima qualità. Deve perciò essere depurata passando attraverso un </a:t>
            </a:r>
            <a:r>
              <a:rPr lang="it-IT" b="1" dirty="0" smtClean="0"/>
              <a:t>impianto di potabilizzazione</a:t>
            </a:r>
            <a:r>
              <a:rPr lang="it-IT" dirty="0" smtClean="0"/>
              <a:t>. Una volta usata l’acqua è oramai sporca e viene immessa in tubi nascosti sotto le strade che trasportano l’acqua sporca fuori dalla città verso un </a:t>
            </a:r>
            <a:r>
              <a:rPr lang="it-IT" b="1" dirty="0" smtClean="0"/>
              <a:t>impianto di depurazione.</a:t>
            </a:r>
            <a:r>
              <a:rPr lang="it-IT" dirty="0" smtClean="0"/>
              <a:t> Ora l’acqua è nuovamente pulita e può essere scaricata nei fiumi, nei laghi e nel mare per cominciare un nuovo ciclo.</a:t>
            </a: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quarter" idx="1"/>
          </p:nvPr>
        </p:nvSpPr>
        <p:spPr>
          <a:xfrm>
            <a:off x="285720" y="1000108"/>
            <a:ext cx="5857916" cy="5613268"/>
          </a:xfrm>
        </p:spPr>
        <p:txBody>
          <a:bodyPr>
            <a:normAutofit fontScale="92500"/>
          </a:bodyPr>
          <a:lstStyle/>
          <a:p>
            <a:pPr>
              <a:buNone/>
            </a:pPr>
            <a:r>
              <a:rPr lang="it-IT" sz="1800" dirty="0" smtClean="0"/>
              <a:t>    Le acque reflue vengono prodotte dalle varie attività domestiche, agricole e industriali. Il trattamento depurativo  deve eliminare gli agenti contaminanti prima dell'immissione nel corpo idrico ricettore. La scarsità di acqua sta spingendo sempre di più all’innovazione. Le acque reflue, considerate in passato soltanto come un obbligo di smaltimento, ora possono diventare una risorsa preziosa. L’acqua riciclata può essere utilizzata in svariate applicazioni e in diversi settori, sia all’interno di una struttura che in una comunità. Per l’acqua riciclata gli utilizzi tipici comprendono l’irrigazione di superficie per frutteti e vigneti, campi da golf, aree paesaggistiche e colture alimentari. Altri utilizzi comprendono il ricarico delle falde acquifere e l’impiego nei processi industriali. L’acqua non potabile può essere utilizzata per lo scarico dei servizi igienici, l’irrigazione del paesaggio, il lavaggio di vetture e </a:t>
            </a:r>
            <a:r>
              <a:rPr lang="it-IT" sz="1800" dirty="0" smtClean="0"/>
              <a:t>strade, ecc.</a:t>
            </a:r>
            <a:endParaRPr lang="it-IT" sz="1800" dirty="0" smtClean="0"/>
          </a:p>
          <a:p>
            <a:endParaRPr lang="it-IT" sz="1800" dirty="0" smtClean="0"/>
          </a:p>
          <a:p>
            <a:pPr>
              <a:buNone/>
            </a:pPr>
            <a:r>
              <a:rPr lang="it-IT" dirty="0" smtClean="0"/>
              <a:t> </a:t>
            </a:r>
            <a:endParaRPr lang="it-IT" dirty="0"/>
          </a:p>
        </p:txBody>
      </p:sp>
      <p:pic>
        <p:nvPicPr>
          <p:cNvPr id="5" name="Immagine 4" descr="DSCN2349 (2).JPG"/>
          <p:cNvPicPr>
            <a:picLocks noChangeAspect="1"/>
          </p:cNvPicPr>
          <p:nvPr/>
        </p:nvPicPr>
        <p:blipFill>
          <a:blip r:embed="rId2" cstate="print"/>
          <a:stretch>
            <a:fillRect/>
          </a:stretch>
        </p:blipFill>
        <p:spPr>
          <a:xfrm>
            <a:off x="6357950" y="214290"/>
            <a:ext cx="2428892" cy="2928958"/>
          </a:xfrm>
          <a:prstGeom prst="rect">
            <a:avLst/>
          </a:prstGeom>
        </p:spPr>
      </p:pic>
      <p:pic>
        <p:nvPicPr>
          <p:cNvPr id="6" name="Immagine 5" descr="DSCN2290.JPG"/>
          <p:cNvPicPr>
            <a:picLocks noChangeAspect="1"/>
          </p:cNvPicPr>
          <p:nvPr/>
        </p:nvPicPr>
        <p:blipFill>
          <a:blip r:embed="rId3" cstate="print"/>
          <a:stretch>
            <a:fillRect/>
          </a:stretch>
        </p:blipFill>
        <p:spPr>
          <a:xfrm>
            <a:off x="6215074" y="3357562"/>
            <a:ext cx="2428892" cy="31432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3543296" cy="939784"/>
          </a:xfrm>
        </p:spPr>
        <p:txBody>
          <a:bodyPr>
            <a:normAutofit/>
          </a:bodyPr>
          <a:lstStyle/>
          <a:p>
            <a:r>
              <a:rPr lang="it-IT" sz="3200" dirty="0" smtClean="0"/>
              <a:t>soluzioni</a:t>
            </a:r>
            <a:endParaRPr lang="it-IT" sz="3200" dirty="0"/>
          </a:p>
        </p:txBody>
      </p:sp>
      <p:pic>
        <p:nvPicPr>
          <p:cNvPr id="16388" name="Picture 4" descr="C:\Users\Melina\Pictures\Nuova cartella (3)\2017-02\riutilizzo (2).jpg"/>
          <p:cNvPicPr>
            <a:picLocks noChangeAspect="1" noChangeArrowheads="1"/>
          </p:cNvPicPr>
          <p:nvPr/>
        </p:nvPicPr>
        <p:blipFill>
          <a:blip r:embed="rId2"/>
          <a:srcRect/>
          <a:stretch>
            <a:fillRect/>
          </a:stretch>
        </p:blipFill>
        <p:spPr bwMode="auto">
          <a:xfrm>
            <a:off x="785786" y="1357298"/>
            <a:ext cx="6777055" cy="482918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582594"/>
          </a:xfrm>
        </p:spPr>
        <p:txBody>
          <a:bodyPr>
            <a:normAutofit/>
          </a:bodyPr>
          <a:lstStyle/>
          <a:p>
            <a:r>
              <a:rPr lang="it-IT" sz="2800" dirty="0" smtClean="0"/>
              <a:t>Caratteristiche delle acque reflue</a:t>
            </a:r>
            <a:endParaRPr lang="it-IT" sz="2800" dirty="0"/>
          </a:p>
        </p:txBody>
      </p:sp>
      <p:sp>
        <p:nvSpPr>
          <p:cNvPr id="3" name="Segnaposto contenuto 2"/>
          <p:cNvSpPr>
            <a:spLocks noGrp="1"/>
          </p:cNvSpPr>
          <p:nvPr>
            <p:ph sz="quarter" idx="1"/>
          </p:nvPr>
        </p:nvSpPr>
        <p:spPr>
          <a:xfrm>
            <a:off x="500034" y="1071546"/>
            <a:ext cx="6929486" cy="5500726"/>
          </a:xfrm>
        </p:spPr>
        <p:txBody>
          <a:bodyPr>
            <a:noAutofit/>
          </a:bodyPr>
          <a:lstStyle/>
          <a:p>
            <a:pPr>
              <a:buNone/>
            </a:pPr>
            <a:r>
              <a:rPr lang="it-IT" sz="1400" dirty="0" smtClean="0"/>
              <a:t>Le acque reflue o di scarico sono classificate in 2 distinte categorie:</a:t>
            </a:r>
          </a:p>
          <a:p>
            <a:pPr>
              <a:buNone/>
            </a:pPr>
            <a:r>
              <a:rPr lang="it-IT" sz="1400" b="1" dirty="0" smtClean="0"/>
              <a:t>Acque bianche, Acque nere.</a:t>
            </a:r>
            <a:endParaRPr lang="it-IT" sz="1400" dirty="0" smtClean="0"/>
          </a:p>
          <a:p>
            <a:pPr>
              <a:buNone/>
            </a:pPr>
            <a:r>
              <a:rPr lang="it-IT" sz="1400" dirty="0" smtClean="0"/>
              <a:t>Le </a:t>
            </a:r>
            <a:r>
              <a:rPr lang="it-IT" sz="1400" b="1" dirty="0" smtClean="0"/>
              <a:t>acque nere</a:t>
            </a:r>
            <a:r>
              <a:rPr lang="it-IT" sz="1400" dirty="0" smtClean="0"/>
              <a:t> contengono i rifiuti riconducibili ad attività umane domestiche o industriali e vengono definite nocive per la salute e moleste per il pubblico.</a:t>
            </a:r>
          </a:p>
          <a:p>
            <a:pPr>
              <a:buNone/>
            </a:pPr>
            <a:r>
              <a:rPr lang="it-IT" sz="1400" dirty="0" smtClean="0"/>
              <a:t>Le </a:t>
            </a:r>
            <a:r>
              <a:rPr lang="it-IT" sz="1400" b="1" dirty="0" smtClean="0"/>
              <a:t>acque nere</a:t>
            </a:r>
            <a:r>
              <a:rPr lang="it-IT" sz="1400" dirty="0" smtClean="0"/>
              <a:t> si dividono in:</a:t>
            </a:r>
          </a:p>
          <a:p>
            <a:pPr lvl="0">
              <a:buNone/>
            </a:pPr>
            <a:r>
              <a:rPr lang="it-IT" sz="1400" b="1" dirty="0" smtClean="0"/>
              <a:t>Acque fecali:</a:t>
            </a:r>
            <a:r>
              <a:rPr lang="it-IT" sz="1400" dirty="0" smtClean="0"/>
              <a:t> provenienti da vasi igienici e orinatoi dei </a:t>
            </a:r>
            <a:r>
              <a:rPr lang="it-IT" sz="1400" b="1" dirty="0" smtClean="0"/>
              <a:t>bagni</a:t>
            </a:r>
            <a:r>
              <a:rPr lang="it-IT" sz="1400" dirty="0" smtClean="0"/>
              <a:t>;</a:t>
            </a:r>
          </a:p>
          <a:p>
            <a:pPr lvl="0">
              <a:buNone/>
            </a:pPr>
            <a:r>
              <a:rPr lang="it-IT" sz="1400" b="1" dirty="0" smtClean="0"/>
              <a:t>Acque bionde:</a:t>
            </a:r>
            <a:r>
              <a:rPr lang="it-IT" sz="1400" dirty="0" smtClean="0"/>
              <a:t> provenienti da docce, vasche, lavabi e bidet dei </a:t>
            </a:r>
            <a:r>
              <a:rPr lang="it-IT" sz="1400" b="1" dirty="0" smtClean="0"/>
              <a:t>bagni</a:t>
            </a:r>
            <a:r>
              <a:rPr lang="it-IT" sz="1400" dirty="0" smtClean="0"/>
              <a:t>;</a:t>
            </a:r>
          </a:p>
          <a:p>
            <a:pPr lvl="0">
              <a:buNone/>
            </a:pPr>
            <a:r>
              <a:rPr lang="it-IT" sz="1400" b="1" dirty="0" smtClean="0"/>
              <a:t>Acque saponate grasse:</a:t>
            </a:r>
            <a:r>
              <a:rPr lang="it-IT" sz="1400" dirty="0" smtClean="0"/>
              <a:t> provenienti da lavelli e lavastoviglie delle </a:t>
            </a:r>
            <a:r>
              <a:rPr lang="it-IT" sz="1400" b="1" dirty="0" smtClean="0"/>
              <a:t>cucine</a:t>
            </a:r>
            <a:r>
              <a:rPr lang="it-IT" sz="1400" dirty="0" smtClean="0"/>
              <a:t>,</a:t>
            </a:r>
          </a:p>
          <a:p>
            <a:pPr lvl="0">
              <a:buNone/>
            </a:pPr>
            <a:r>
              <a:rPr lang="it-IT" sz="1400" b="1" dirty="0" smtClean="0"/>
              <a:t>Acque grigie:</a:t>
            </a:r>
            <a:r>
              <a:rPr lang="it-IT" sz="1400" dirty="0" smtClean="0"/>
              <a:t> provenienti da docce, vasche, lavabi e bidet dei </a:t>
            </a:r>
            <a:r>
              <a:rPr lang="it-IT" sz="1400" b="1" dirty="0" smtClean="0"/>
              <a:t>bagni</a:t>
            </a:r>
            <a:r>
              <a:rPr lang="it-IT" sz="1400" dirty="0" smtClean="0"/>
              <a:t>, lavelli e  lavastoviglie delle </a:t>
            </a:r>
            <a:r>
              <a:rPr lang="it-IT" sz="1400" b="1" dirty="0" smtClean="0"/>
              <a:t>cucine</a:t>
            </a:r>
            <a:r>
              <a:rPr lang="it-IT" sz="1400" dirty="0" smtClean="0"/>
              <a:t>, </a:t>
            </a:r>
            <a:r>
              <a:rPr lang="it-IT" sz="1400" dirty="0" err="1" smtClean="0"/>
              <a:t>lavabiancherie</a:t>
            </a:r>
            <a:r>
              <a:rPr lang="it-IT" sz="1400" dirty="0" smtClean="0"/>
              <a:t> o lavatrici delle </a:t>
            </a:r>
            <a:r>
              <a:rPr lang="it-IT" sz="1400" b="1" dirty="0" smtClean="0"/>
              <a:t>lavanderie</a:t>
            </a:r>
            <a:r>
              <a:rPr lang="it-IT" sz="1400" dirty="0" smtClean="0"/>
              <a:t>;</a:t>
            </a:r>
          </a:p>
          <a:p>
            <a:pPr lvl="0">
              <a:buNone/>
            </a:pPr>
            <a:r>
              <a:rPr lang="it-IT" sz="1400" b="1" dirty="0" smtClean="0"/>
              <a:t>Acque di scarico industriale:</a:t>
            </a:r>
            <a:r>
              <a:rPr lang="it-IT" sz="1400" dirty="0" smtClean="0"/>
              <a:t> provenienti da </a:t>
            </a:r>
            <a:r>
              <a:rPr lang="it-IT" sz="1400" b="1" dirty="0" smtClean="0"/>
              <a:t>scarichi industriali</a:t>
            </a:r>
            <a:r>
              <a:rPr lang="it-IT" sz="1400" dirty="0" smtClean="0"/>
              <a:t>.</a:t>
            </a:r>
          </a:p>
          <a:p>
            <a:pPr>
              <a:buNone/>
            </a:pPr>
            <a:r>
              <a:rPr lang="it-IT" sz="1400" dirty="0" smtClean="0"/>
              <a:t>Le </a:t>
            </a:r>
            <a:r>
              <a:rPr lang="it-IT" sz="1400" b="1" dirty="0" smtClean="0"/>
              <a:t>acque bianche</a:t>
            </a:r>
            <a:r>
              <a:rPr lang="it-IT" sz="1400" dirty="0" smtClean="0"/>
              <a:t> invece non sono ritenute nocive per la salute pubblica e tra queste ci sono:</a:t>
            </a:r>
          </a:p>
          <a:p>
            <a:pPr lvl="0">
              <a:buNone/>
            </a:pPr>
            <a:r>
              <a:rPr lang="it-IT" sz="1400" b="1" dirty="0" smtClean="0"/>
              <a:t>acque pluviali o meteoriche di dilavamento</a:t>
            </a:r>
            <a:r>
              <a:rPr lang="it-IT" sz="1400" dirty="0" smtClean="0"/>
              <a:t> provenienti da tutte le aree aperte impermeabilizzate quali, strade, parcheggi, tetti, cortili, ecc.;</a:t>
            </a:r>
          </a:p>
          <a:p>
            <a:pPr lvl="0">
              <a:buNone/>
            </a:pPr>
            <a:r>
              <a:rPr lang="it-IT" sz="1400" b="1" dirty="0" smtClean="0"/>
              <a:t>acque utilizzate per il lavaggio delle strade ;</a:t>
            </a:r>
            <a:endParaRPr lang="it-IT" sz="1400" dirty="0" smtClean="0"/>
          </a:p>
          <a:p>
            <a:pPr lvl="0">
              <a:buNone/>
            </a:pPr>
            <a:r>
              <a:rPr lang="it-IT" sz="1400" b="1" dirty="0" smtClean="0"/>
              <a:t>acque di raffreddamento</a:t>
            </a:r>
            <a:r>
              <a:rPr lang="it-IT" sz="1400" dirty="0" smtClean="0"/>
              <a:t> provenienti da attività industriali.</a:t>
            </a:r>
          </a:p>
          <a:p>
            <a:pPr lvl="0">
              <a:buNone/>
            </a:pPr>
            <a:r>
              <a:rPr lang="it-IT" sz="1400" dirty="0" smtClean="0"/>
              <a:t>Per consentire il corretto trattamento e un’efficace depurazione delle acque reflue, le tubazioni degli impianti fognari dovrebbero essere separate e convogliate negli idonei impianti di trattamento .</a:t>
            </a:r>
            <a:endParaRPr lang="it-IT"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lina\Pictures\Nuova cartella (3)\Fig_10_sistema_completo.png"/>
          <p:cNvPicPr>
            <a:picLocks noChangeAspect="1" noChangeArrowheads="1"/>
          </p:cNvPicPr>
          <p:nvPr/>
        </p:nvPicPr>
        <p:blipFill>
          <a:blip r:embed="rId2"/>
          <a:srcRect/>
          <a:stretch>
            <a:fillRect/>
          </a:stretch>
        </p:blipFill>
        <p:spPr bwMode="auto">
          <a:xfrm>
            <a:off x="2928926" y="571480"/>
            <a:ext cx="5786478" cy="5905520"/>
          </a:xfrm>
          <a:prstGeom prst="rect">
            <a:avLst/>
          </a:prstGeom>
          <a:noFill/>
        </p:spPr>
      </p:pic>
      <p:sp>
        <p:nvSpPr>
          <p:cNvPr id="3" name="CasellaDiTesto 2"/>
          <p:cNvSpPr txBox="1"/>
          <p:nvPr/>
        </p:nvSpPr>
        <p:spPr>
          <a:xfrm>
            <a:off x="142844" y="1214422"/>
            <a:ext cx="2714644" cy="2862322"/>
          </a:xfrm>
          <a:prstGeom prst="rect">
            <a:avLst/>
          </a:prstGeom>
          <a:noFill/>
        </p:spPr>
        <p:txBody>
          <a:bodyPr wrap="square" rtlCol="0">
            <a:spAutoFit/>
          </a:bodyPr>
          <a:lstStyle/>
          <a:p>
            <a:r>
              <a:rPr lang="it-IT" dirty="0" smtClean="0"/>
              <a:t> Le nuove </a:t>
            </a:r>
            <a:r>
              <a:rPr lang="it-IT" dirty="0" smtClean="0"/>
              <a:t>abitazioni </a:t>
            </a:r>
          </a:p>
          <a:p>
            <a:r>
              <a:rPr lang="it-IT" dirty="0" smtClean="0"/>
              <a:t>potrebbero essere</a:t>
            </a:r>
          </a:p>
          <a:p>
            <a:r>
              <a:rPr lang="it-IT" dirty="0" smtClean="0"/>
              <a:t>costruite con questi sistemi: sembrano costosi ma inquineremo meno e col tempo ci guadagneremo.</a:t>
            </a:r>
          </a:p>
          <a:p>
            <a:r>
              <a:rPr lang="it-IT" dirty="0" smtClean="0"/>
              <a:t>Che </a:t>
            </a:r>
            <a:r>
              <a:rPr lang="it-IT" dirty="0" smtClean="0"/>
              <a:t>ne dite </a:t>
            </a:r>
            <a:r>
              <a:rPr lang="it-IT" dirty="0" smtClean="0"/>
              <a:t>? Ci vogliamo provare?</a:t>
            </a: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Melina\Pictures\Nuova cartella (3)\riutilizzoacquegrigie (2).jpg"/>
          <p:cNvPicPr>
            <a:picLocks noChangeAspect="1" noChangeArrowheads="1"/>
          </p:cNvPicPr>
          <p:nvPr/>
        </p:nvPicPr>
        <p:blipFill>
          <a:blip r:embed="rId2"/>
          <a:srcRect/>
          <a:stretch>
            <a:fillRect/>
          </a:stretch>
        </p:blipFill>
        <p:spPr bwMode="auto">
          <a:xfrm>
            <a:off x="857224" y="785794"/>
            <a:ext cx="6786609" cy="585791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682</TotalTime>
  <Words>475</Words>
  <Application>Microsoft Office PowerPoint</Application>
  <PresentationFormat>Presentazione su schermo (4:3)</PresentationFormat>
  <Paragraphs>34</Paragraphs>
  <Slides>12</Slides>
  <Notes>0</Notes>
  <HiddenSlides>0</HiddenSlides>
  <MMClips>2</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Loggia</vt:lpstr>
      <vt:lpstr>Scuola Primaria   Comiziano “SPLASH”</vt:lpstr>
      <vt:lpstr>Diapositiva 2</vt:lpstr>
      <vt:lpstr>Diapositiva 3</vt:lpstr>
      <vt:lpstr>Diapositiva 4</vt:lpstr>
      <vt:lpstr>Diapositiva 5</vt:lpstr>
      <vt:lpstr>soluzioni</vt:lpstr>
      <vt:lpstr>Caratteristiche delle acque reflue</vt:lpstr>
      <vt:lpstr>Diapositiva 8</vt:lpstr>
      <vt:lpstr>Diapositiva 9</vt:lpstr>
      <vt:lpstr>Ci siamo guardati intorno e ci siamo resi conto che sul nostro territorio si fa poco per i canali di scolo. </vt:lpstr>
      <vt:lpstr>Diapositiva 11</vt:lpstr>
      <vt:lpstr>Diapositiva 12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Melina</dc:creator>
  <cp:lastModifiedBy>Melina</cp:lastModifiedBy>
  <cp:revision>72</cp:revision>
  <dcterms:created xsi:type="dcterms:W3CDTF">2017-03-06T16:20:01Z</dcterms:created>
  <dcterms:modified xsi:type="dcterms:W3CDTF">2017-03-16T21:12:03Z</dcterms:modified>
</cp:coreProperties>
</file>